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0" r:id="rId7"/>
    <p:sldId id="265" r:id="rId8"/>
    <p:sldId id="262" r:id="rId9"/>
    <p:sldId id="264" r:id="rId10"/>
    <p:sldId id="268" r:id="rId11"/>
    <p:sldId id="266" r:id="rId12"/>
    <p:sldId id="267" r:id="rId13"/>
    <p:sldId id="270" r:id="rId14"/>
    <p:sldId id="269" r:id="rId15"/>
    <p:sldId id="272" r:id="rId16"/>
    <p:sldId id="273" r:id="rId17"/>
    <p:sldId id="2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9488"/>
    <a:srgbClr val="4472C4"/>
    <a:srgbClr val="E820C2"/>
    <a:srgbClr val="FFFFFF"/>
    <a:srgbClr val="AE1290"/>
    <a:srgbClr val="D97706"/>
    <a:srgbClr val="FFF6D9"/>
    <a:srgbClr val="D8EAED"/>
    <a:srgbClr val="99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9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2A473E-3945-7E65-4EB4-FE78D1D7D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CEDDA38-A643-F2ED-C85C-72579105C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F08F23-C530-1D59-0DD4-8026DEFF3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555AC2E-EA3E-2EE0-2464-A8F6772B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EF7041D-EE19-85EA-1747-EF1A281C8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00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57BE56-92A4-5571-D23B-A24EAE7A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6A8F48-FDCB-C388-2595-996F214B4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CC34ED-42A4-02E3-7F95-CE2ACEA94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69FA44E-FFF3-1FC4-9DAB-9CBC89A3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C2D354E-022B-DCDE-C9FA-18DE07494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7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C3A8753-FB88-2E99-E8EA-6D99F1F68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44BEE21-93C6-AF3B-5D6D-120D1CA97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6911E0-0070-ED91-C5B7-3AD7F4A34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3173114-7565-F094-5631-9E406EEB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EFBADC-C6E4-8E29-AE88-ED173584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40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9D273C-A008-DFE1-52F0-3C67AD1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95E26E-D8E7-A083-0627-6D4BC6847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145958-FFC6-E742-466A-13283F6F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92C0EC-791A-832F-55F8-F7B7A736E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86C366-FECF-5DCC-1758-4DA358F5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8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8A5F9B-17F9-9C53-1613-5EA89B2BA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C4EA00-1493-7C82-B2F2-D4E9F7413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32B893B-1364-53B4-0650-C3457D3B3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BE0BD0-B719-9155-2772-8DE0DD92E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E098845-B756-61A9-0A89-B15766C08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60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CDB2A6-F295-DD60-AEE3-76938A56D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A6BB15-A58A-E805-50D5-44B523D00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318C669-93B4-53B1-12B4-459038996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E62514-918B-61BD-ED93-1815E310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E314689-8C5C-8777-AAE3-88E78DEF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2D34A65-4B5A-0D63-7E35-BC69A4F8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2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685412-ED6F-E41E-484F-7000EA165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C5A3E52-D492-5A06-9643-26031A035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02FE890-2C57-C14D-A2AE-10F8B7A98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23DB879-DC94-80AD-CAD6-6BFDAB0B6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78B0D0A-CECE-0795-8619-B8C1B00342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6E499C5-3FD6-638A-3E71-1E2B36D1C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07C2C07-A471-355A-8D37-1F82E852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2D99B83-6D81-050E-DC7C-3BFC79C5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01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F4395F-32BB-1B81-7A2D-300E3EF13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E7DEF2C-ACD5-D658-296D-FB991F15D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BC8AFF9-828C-8409-4672-2A19631AC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5255190-91D7-789B-B1F1-A8AB1DA34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536DEAA-E9C5-478D-9572-3E64CB657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626B2CD-7BBB-121E-AA31-68872F9C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70C85DA-A4EB-4E2D-CD42-D37CC0D11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5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935AF6-CD04-A522-7119-4B370A767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66D878D-A00E-75E6-E891-0C199F0DA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E1BB0B7-518C-3B2D-D0D5-9CDB9A5A9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EE37A58-077B-B78F-4CE7-D16E2572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77A9A11-3F17-C8A2-59FD-3013AB912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9D03C74-7D51-FBFF-BF73-581AFABD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8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40ED49-5587-1935-CE74-6CDB3BA8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5D7683A-25B5-3D9D-DF9D-E37172C18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E5A79EE-2E37-96B0-EADA-0D4D02757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695E2CE-F108-3411-0A1A-E525672B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C84014D-694E-25C7-F66D-C69ABB0D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45A60A-D331-19A3-970D-F97A94D5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5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DD202B-06AB-3DFB-9A13-484E6309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EF0EC56-9291-3832-80F1-D9D356D11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B1421B3-7CDB-58C5-470F-CFDE3A5B6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625B-CDFD-B843-85C6-21C338C92B06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D89E0B-8C16-296A-0267-D819A3214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0383CE-627B-1CBB-071D-B42CCFA8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2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EB7D3AE-BC31-3F9E-315B-67FAF9B190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495" y="5315737"/>
            <a:ext cx="2519363" cy="455612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Наталья Шалыгина</a:t>
            </a:r>
            <a:endParaRPr lang="ru-RU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1C3AD335-B16E-1302-EC9B-1E0F0C6EEE91}"/>
              </a:ext>
            </a:extLst>
          </p:cNvPr>
          <p:cNvSpPr txBox="1">
            <a:spLocks/>
          </p:cNvSpPr>
          <p:nvPr/>
        </p:nvSpPr>
        <p:spPr>
          <a:xfrm>
            <a:off x="564495" y="5771349"/>
            <a:ext cx="4476751" cy="2452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Начальник Управления по работе с задолженностью ФНС </a:t>
            </a:r>
            <a:r>
              <a:rPr lang="ru-RU" sz="1200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Р</a:t>
            </a:r>
            <a:r>
              <a:rPr lang="ru-RU" sz="1200" dirty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оссии</a:t>
            </a:r>
            <a:endParaRPr lang="ru-RU" sz="1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81036" y="1726602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ЕНС 2026</a:t>
            </a:r>
            <a:endParaRPr lang="en-US" sz="5600" dirty="0"/>
          </a:p>
        </p:txBody>
      </p:sp>
      <p:sp>
        <p:nvSpPr>
          <p:cNvPr id="8" name="Text 3"/>
          <p:cNvSpPr/>
          <p:nvPr/>
        </p:nvSpPr>
        <p:spPr>
          <a:xfrm>
            <a:off x="681036" y="2619051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правила налогового администрирования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681036" y="3259131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Зачёты, возвраты, отсрочки, рассрочки и уведомления</a:t>
            </a:r>
            <a:endParaRPr lang="en-US" sz="1600" dirty="0"/>
          </a:p>
        </p:txBody>
      </p:sp>
      <p:sp>
        <p:nvSpPr>
          <p:cNvPr id="10" name="Shape 5"/>
          <p:cNvSpPr/>
          <p:nvPr/>
        </p:nvSpPr>
        <p:spPr>
          <a:xfrm>
            <a:off x="681036" y="3807771"/>
            <a:ext cx="3657600" cy="457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681036" y="3990651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Федеральный закон № 425-ФЗ  |  Вступает в силу с 1 сентября 2026 г.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739425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/>
        </p:nvSpPr>
        <p:spPr>
          <a:xfrm>
            <a:off x="9404069" y="541281"/>
            <a:ext cx="82296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0" dirty="0">
              <a:solidFill>
                <a:srgbClr val="D97706"/>
              </a:solidFill>
            </a:endParaRPr>
          </a:p>
        </p:txBody>
      </p:sp>
      <p:sp>
        <p:nvSpPr>
          <p:cNvPr id="3" name="Text 2"/>
          <p:cNvSpPr/>
          <p:nvPr/>
        </p:nvSpPr>
        <p:spPr>
          <a:xfrm>
            <a:off x="650768" y="1507101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Зачёты и возвраты</a:t>
            </a:r>
          </a:p>
        </p:txBody>
      </p:sp>
      <p:sp>
        <p:nvSpPr>
          <p:cNvPr id="4" name="Text 3"/>
          <p:cNvSpPr/>
          <p:nvPr/>
        </p:nvSpPr>
        <p:spPr>
          <a:xfrm>
            <a:off x="729727" y="261466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Ограничения · Контроль · Цифровизация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29727" y="3265035"/>
            <a:ext cx="3657600" cy="45720"/>
          </a:xfrm>
          <a:prstGeom prst="rect">
            <a:avLst/>
          </a:prstGeom>
          <a:solidFill>
            <a:srgbClr val="D97706"/>
          </a:solidFill>
          <a:ln w="12700">
            <a:noFill/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29727" y="3617079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Федеральный закон № 425-ФЗ  |  Вступает в силу с 1 сентября 2026 г.</a:t>
            </a:r>
          </a:p>
        </p:txBody>
      </p:sp>
    </p:spTree>
    <p:extLst>
      <p:ext uri="{BB962C8B-B14F-4D97-AF65-F5344CB8AC3E}">
        <p14:creationId xmlns:p14="http://schemas.microsoft.com/office/powerpoint/2010/main" val="2897524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2"/>
          <p:cNvSpPr/>
          <p:nvPr/>
        </p:nvSpPr>
        <p:spPr>
          <a:xfrm>
            <a:off x="846486" y="1345423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ограничения зачётов и возвратов</a:t>
            </a:r>
          </a:p>
        </p:txBody>
      </p:sp>
      <p:sp>
        <p:nvSpPr>
          <p:cNvPr id="46" name="Shape 16"/>
          <p:cNvSpPr/>
          <p:nvPr/>
        </p:nvSpPr>
        <p:spPr>
          <a:xfrm>
            <a:off x="755045" y="4335511"/>
            <a:ext cx="5301606" cy="2071116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7" name="Shape 17"/>
          <p:cNvSpPr/>
          <p:nvPr/>
        </p:nvSpPr>
        <p:spPr>
          <a:xfrm>
            <a:off x="755046" y="4335511"/>
            <a:ext cx="91440" cy="207111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48" name="Text 18"/>
          <p:cNvSpPr/>
          <p:nvPr/>
        </p:nvSpPr>
        <p:spPr>
          <a:xfrm>
            <a:off x="931513" y="4365564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ru-RU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49" name="Text 19"/>
          <p:cNvSpPr/>
          <p:nvPr/>
        </p:nvSpPr>
        <p:spPr>
          <a:xfrm>
            <a:off x="1565180" y="4365564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Переплата иных лиц</a:t>
            </a:r>
          </a:p>
        </p:txBody>
      </p:sp>
      <p:sp>
        <p:nvSpPr>
          <p:cNvPr id="50" name="Text 20"/>
          <p:cNvSpPr/>
          <p:nvPr/>
        </p:nvSpPr>
        <p:spPr>
          <a:xfrm>
            <a:off x="931513" y="5240767"/>
            <a:ext cx="474489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Если </a:t>
            </a:r>
            <a:r>
              <a:rPr lang="en-US" dirty="0" err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переплата</a:t>
            </a:r>
            <a:r>
              <a:rPr lang="en-US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образована средствами иных лиц (уплачена за чужую обязанность) — возврат невозможен.</a:t>
            </a:r>
          </a:p>
        </p:txBody>
      </p:sp>
      <p:sp>
        <p:nvSpPr>
          <p:cNvPr id="56" name="Shape 16"/>
          <p:cNvSpPr/>
          <p:nvPr/>
        </p:nvSpPr>
        <p:spPr>
          <a:xfrm>
            <a:off x="755045" y="2120121"/>
            <a:ext cx="5301606" cy="2071116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7" name="Shape 17"/>
          <p:cNvSpPr/>
          <p:nvPr/>
        </p:nvSpPr>
        <p:spPr>
          <a:xfrm>
            <a:off x="755046" y="2120121"/>
            <a:ext cx="91440" cy="207111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61" name="Text 18"/>
          <p:cNvSpPr/>
          <p:nvPr/>
        </p:nvSpPr>
        <p:spPr>
          <a:xfrm>
            <a:off x="937939" y="2168383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ru-RU" sz="28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39" name="Text 9"/>
          <p:cNvSpPr/>
          <p:nvPr/>
        </p:nvSpPr>
        <p:spPr>
          <a:xfrm>
            <a:off x="1565180" y="220372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Ограничение зачёта за другое лицо</a:t>
            </a:r>
          </a:p>
        </p:txBody>
      </p:sp>
      <p:sp>
        <p:nvSpPr>
          <p:cNvPr id="40" name="Text 10"/>
          <p:cNvSpPr/>
          <p:nvPr/>
        </p:nvSpPr>
        <p:spPr>
          <a:xfrm>
            <a:off x="1038482" y="2924074"/>
            <a:ext cx="519914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Зачёт за другое лицо возможен только при наличии у него задолженности или предстоящих начислений. Зачёт не может использоваться как инструмент движения средств внутри группы.</a:t>
            </a:r>
          </a:p>
        </p:txBody>
      </p:sp>
      <p:sp>
        <p:nvSpPr>
          <p:cNvPr id="68" name="Shape 16"/>
          <p:cNvSpPr/>
          <p:nvPr/>
        </p:nvSpPr>
        <p:spPr>
          <a:xfrm>
            <a:off x="6237631" y="2126071"/>
            <a:ext cx="5301606" cy="2071116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9" name="Shape 17"/>
          <p:cNvSpPr/>
          <p:nvPr/>
        </p:nvSpPr>
        <p:spPr>
          <a:xfrm>
            <a:off x="6237632" y="2126071"/>
            <a:ext cx="91440" cy="207111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0" name="Text 18"/>
          <p:cNvSpPr/>
          <p:nvPr/>
        </p:nvSpPr>
        <p:spPr>
          <a:xfrm>
            <a:off x="6420525" y="2174333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ru-RU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71" name="Text 9"/>
          <p:cNvSpPr/>
          <p:nvPr/>
        </p:nvSpPr>
        <p:spPr>
          <a:xfrm>
            <a:off x="7060618" y="216733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b="1" dirty="0" smtClean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Возвраты по ГОЗ</a:t>
            </a:r>
            <a:endParaRPr lang="en-US" b="1" dirty="0">
              <a:solidFill>
                <a:srgbClr val="475569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45" name="Text 15"/>
          <p:cNvSpPr/>
          <p:nvPr/>
        </p:nvSpPr>
        <p:spPr>
          <a:xfrm>
            <a:off x="6437257" y="2761579"/>
            <a:ext cx="467711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исполнителей ГОЗ возврат производится только на тот счёт, с которого поступили деньги, — независимо от счёта в заявлении.</a:t>
            </a:r>
          </a:p>
        </p:txBody>
      </p:sp>
      <p:sp>
        <p:nvSpPr>
          <p:cNvPr id="73" name="Shape 16"/>
          <p:cNvSpPr/>
          <p:nvPr/>
        </p:nvSpPr>
        <p:spPr>
          <a:xfrm>
            <a:off x="6237631" y="4336855"/>
            <a:ext cx="5301606" cy="2071116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4" name="Shape 17"/>
          <p:cNvSpPr/>
          <p:nvPr/>
        </p:nvSpPr>
        <p:spPr>
          <a:xfrm>
            <a:off x="6237632" y="4336855"/>
            <a:ext cx="91440" cy="207111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5" name="Text 18"/>
          <p:cNvSpPr/>
          <p:nvPr/>
        </p:nvSpPr>
        <p:spPr>
          <a:xfrm>
            <a:off x="6420525" y="4385117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ru-RU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54" name="Text 24"/>
          <p:cNvSpPr/>
          <p:nvPr/>
        </p:nvSpPr>
        <p:spPr>
          <a:xfrm>
            <a:off x="7060618" y="4376806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Возврат только на исходный счёт</a:t>
            </a:r>
          </a:p>
        </p:txBody>
      </p:sp>
      <p:sp>
        <p:nvSpPr>
          <p:cNvPr id="55" name="Text 25"/>
          <p:cNvSpPr/>
          <p:nvPr/>
        </p:nvSpPr>
        <p:spPr>
          <a:xfrm>
            <a:off x="6430702" y="4982449"/>
            <a:ext cx="468366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Переплата</a:t>
            </a:r>
            <a:r>
              <a:rPr lang="ru-RU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образованная платежами 3-х лиц,</a:t>
            </a:r>
            <a:r>
              <a:rPr lang="en-US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возвращается на тот счёт, с которого поступила, даже если указан другой счёт. Прямое антиобнальное регулирование.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244564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78900" y="1363352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Электронное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взаимодействие</a:t>
            </a:r>
          </a:p>
        </p:txBody>
      </p:sp>
      <p:sp>
        <p:nvSpPr>
          <p:cNvPr id="8" name="Text 6"/>
          <p:cNvSpPr/>
          <p:nvPr/>
        </p:nvSpPr>
        <p:spPr>
          <a:xfrm>
            <a:off x="860612" y="2049152"/>
            <a:ext cx="8503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Цифровизация процессов охватывает все ключевые инструменты ЕНС:</a:t>
            </a:r>
          </a:p>
        </p:txBody>
      </p:sp>
      <p:sp>
        <p:nvSpPr>
          <p:cNvPr id="9" name="Shape 7"/>
          <p:cNvSpPr/>
          <p:nvPr/>
        </p:nvSpPr>
        <p:spPr>
          <a:xfrm>
            <a:off x="860611" y="3343800"/>
            <a:ext cx="3450131" cy="1024128"/>
          </a:xfrm>
          <a:prstGeom prst="rect">
            <a:avLst/>
          </a:prstGeom>
          <a:solidFill>
            <a:srgbClr val="D97706"/>
          </a:solidFill>
          <a:ln w="12700">
            <a:solidFill>
              <a:schemeClr val="bg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855414" y="2743730"/>
            <a:ext cx="3099270" cy="469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ЕПГУ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924232" y="3266746"/>
            <a:ext cx="3099270" cy="11142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Сообщения и заявления можно направлять через Единый портал госуслуг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8070153" y="4832373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Авторасчёты</a:t>
            </a:r>
          </a:p>
        </p:txBody>
      </p:sp>
      <p:sp>
        <p:nvSpPr>
          <p:cNvPr id="28" name="Shape 23"/>
          <p:cNvSpPr/>
          <p:nvPr/>
        </p:nvSpPr>
        <p:spPr>
          <a:xfrm>
            <a:off x="-3057094" y="-1005157"/>
            <a:ext cx="74736" cy="1569721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-2726204" y="-786012"/>
            <a:ext cx="435524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Налоговый орган сам запрашивает банковские справки</a:t>
            </a:r>
          </a:p>
        </p:txBody>
      </p:sp>
      <p:sp>
        <p:nvSpPr>
          <p:cNvPr id="30" name="Text 25"/>
          <p:cNvSpPr/>
          <p:nvPr/>
        </p:nvSpPr>
        <p:spPr>
          <a:xfrm>
            <a:off x="-2839372" y="-220297"/>
            <a:ext cx="4581577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Устраняется большинство технических отказов из-за неверных форм или просроченных справок.</a:t>
            </a:r>
          </a:p>
        </p:txBody>
      </p:sp>
      <p:sp>
        <p:nvSpPr>
          <p:cNvPr id="32" name="Shape 7"/>
          <p:cNvSpPr/>
          <p:nvPr/>
        </p:nvSpPr>
        <p:spPr>
          <a:xfrm>
            <a:off x="860611" y="5379025"/>
            <a:ext cx="3450131" cy="1009350"/>
          </a:xfrm>
          <a:prstGeom prst="rect">
            <a:avLst/>
          </a:prstGeom>
          <a:solidFill>
            <a:srgbClr val="D97706"/>
          </a:solidFill>
          <a:ln w="12700">
            <a:solidFill>
              <a:schemeClr val="bg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Text 8"/>
          <p:cNvSpPr/>
          <p:nvPr/>
        </p:nvSpPr>
        <p:spPr>
          <a:xfrm>
            <a:off x="860611" y="4832373"/>
            <a:ext cx="3099270" cy="469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Электронные гарантии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924232" y="5392072"/>
            <a:ext cx="296163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Банковские гарантии — только в электронном виде, напрямую в ФНС</a:t>
            </a:r>
          </a:p>
        </p:txBody>
      </p:sp>
      <p:sp>
        <p:nvSpPr>
          <p:cNvPr id="35" name="Shape 7"/>
          <p:cNvSpPr/>
          <p:nvPr/>
        </p:nvSpPr>
        <p:spPr>
          <a:xfrm>
            <a:off x="4455075" y="3343800"/>
            <a:ext cx="3450131" cy="1037174"/>
          </a:xfrm>
          <a:prstGeom prst="rect">
            <a:avLst/>
          </a:prstGeom>
          <a:solidFill>
            <a:srgbClr val="D97706"/>
          </a:solidFill>
          <a:ln w="12700">
            <a:solidFill>
              <a:schemeClr val="bg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6" name="Text 8"/>
          <p:cNvSpPr/>
          <p:nvPr/>
        </p:nvSpPr>
        <p:spPr>
          <a:xfrm>
            <a:off x="4455075" y="2743465"/>
            <a:ext cx="3099270" cy="469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УКЭП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11910" y="3389520"/>
            <a:ext cx="341312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заявления подписываются усиленной квалифицированной электронной подписью</a:t>
            </a:r>
          </a:p>
        </p:txBody>
      </p:sp>
      <p:sp>
        <p:nvSpPr>
          <p:cNvPr id="38" name="Shape 7"/>
          <p:cNvSpPr/>
          <p:nvPr/>
        </p:nvSpPr>
        <p:spPr>
          <a:xfrm>
            <a:off x="4455075" y="5358320"/>
            <a:ext cx="3450132" cy="1030055"/>
          </a:xfrm>
          <a:prstGeom prst="rect">
            <a:avLst/>
          </a:prstGeom>
          <a:solidFill>
            <a:srgbClr val="D97706"/>
          </a:solidFill>
          <a:ln w="12700">
            <a:solidFill>
              <a:schemeClr val="bg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9" name="Text 8"/>
          <p:cNvSpPr/>
          <p:nvPr/>
        </p:nvSpPr>
        <p:spPr>
          <a:xfrm>
            <a:off x="4511910" y="4792326"/>
            <a:ext cx="3099270" cy="469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Автозапрос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справок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4511910" y="5425516"/>
            <a:ext cx="339329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ФНС самостоятельно запрашивает банковские справки для рассрочек</a:t>
            </a:r>
          </a:p>
        </p:txBody>
      </p:sp>
      <p:sp>
        <p:nvSpPr>
          <p:cNvPr id="40" name="Shape 7"/>
          <p:cNvSpPr/>
          <p:nvPr/>
        </p:nvSpPr>
        <p:spPr>
          <a:xfrm>
            <a:off x="8070153" y="3343800"/>
            <a:ext cx="3450131" cy="1037174"/>
          </a:xfrm>
          <a:prstGeom prst="rect">
            <a:avLst/>
          </a:prstGeom>
          <a:solidFill>
            <a:srgbClr val="D97706"/>
          </a:solidFill>
          <a:ln w="12700">
            <a:solidFill>
              <a:schemeClr val="bg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1" name="Text 8"/>
          <p:cNvSpPr/>
          <p:nvPr/>
        </p:nvSpPr>
        <p:spPr>
          <a:xfrm>
            <a:off x="8070153" y="2771610"/>
            <a:ext cx="3099270" cy="469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 «Мир»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8139520" y="3389520"/>
            <a:ext cx="308110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 переплаты на карту «Мир» для физических лиц</a:t>
            </a:r>
          </a:p>
        </p:txBody>
      </p:sp>
      <p:sp>
        <p:nvSpPr>
          <p:cNvPr id="42" name="Shape 7"/>
          <p:cNvSpPr/>
          <p:nvPr/>
        </p:nvSpPr>
        <p:spPr>
          <a:xfrm>
            <a:off x="8082210" y="5358320"/>
            <a:ext cx="3450131" cy="1037174"/>
          </a:xfrm>
          <a:prstGeom prst="rect">
            <a:avLst/>
          </a:prstGeom>
          <a:solidFill>
            <a:srgbClr val="D97706"/>
          </a:solidFill>
          <a:ln w="12700">
            <a:solidFill>
              <a:schemeClr val="bg1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8171240" y="5450256"/>
            <a:ext cx="35381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Системные зачёты и отмена зачётов производятся автоматически</a:t>
            </a:r>
          </a:p>
        </p:txBody>
      </p:sp>
    </p:spTree>
    <p:extLst>
      <p:ext uri="{BB962C8B-B14F-4D97-AF65-F5344CB8AC3E}">
        <p14:creationId xmlns:p14="http://schemas.microsoft.com/office/powerpoint/2010/main" val="1955265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8"/>
          <p:cNvSpPr/>
          <p:nvPr/>
        </p:nvSpPr>
        <p:spPr>
          <a:xfrm>
            <a:off x="907716" y="2563071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 1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Text 15"/>
          <p:cNvSpPr/>
          <p:nvPr/>
        </p:nvSpPr>
        <p:spPr>
          <a:xfrm>
            <a:off x="6402072" y="3635026"/>
            <a:ext cx="4523226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Меньше технических отказов</a:t>
            </a: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Проще получить рассрочку</a:t>
            </a: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Больше способов обеспечения</a:t>
            </a: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Максимум электронного взаимодействия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Shape 14"/>
          <p:cNvSpPr/>
          <p:nvPr/>
        </p:nvSpPr>
        <p:spPr>
          <a:xfrm>
            <a:off x="907716" y="3086386"/>
            <a:ext cx="5124948" cy="475488"/>
          </a:xfrm>
          <a:prstGeom prst="rect">
            <a:avLst/>
          </a:prstGeom>
          <a:solidFill>
            <a:srgbClr val="AE1290"/>
          </a:solidFill>
          <a:ln w="12700">
            <a:noFill/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1730766" y="3124754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Автоматизация и контроль</a:t>
            </a:r>
            <a:endParaRPr lang="en-US" sz="20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Text 10"/>
          <p:cNvSpPr/>
          <p:nvPr/>
        </p:nvSpPr>
        <p:spPr>
          <a:xfrm>
            <a:off x="907715" y="3667332"/>
            <a:ext cx="4970569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Меньше ручных процессов</a:t>
            </a: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Больше автоматических проверок</a:t>
            </a: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Выше прозрачность движения средств</a:t>
            </a:r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рубль отслеживается от источника до возврата</a:t>
            </a:r>
          </a:p>
        </p:txBody>
      </p:sp>
      <p:sp>
        <p:nvSpPr>
          <p:cNvPr id="27" name="Text 8"/>
          <p:cNvSpPr/>
          <p:nvPr/>
        </p:nvSpPr>
        <p:spPr>
          <a:xfrm>
            <a:off x="6402072" y="2563071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9" name="Shape 14"/>
          <p:cNvSpPr/>
          <p:nvPr/>
        </p:nvSpPr>
        <p:spPr>
          <a:xfrm>
            <a:off x="6402072" y="3086386"/>
            <a:ext cx="5200120" cy="475488"/>
          </a:xfrm>
          <a:prstGeom prst="rect">
            <a:avLst/>
          </a:prstGeom>
          <a:solidFill>
            <a:srgbClr val="AE1290"/>
          </a:solidFill>
          <a:ln w="12700">
            <a:noFill/>
            <a:prstDash val="solid"/>
          </a:ln>
        </p:spPr>
      </p:sp>
      <p:sp>
        <p:nvSpPr>
          <p:cNvPr id="13" name="Text 14"/>
          <p:cNvSpPr/>
          <p:nvPr/>
        </p:nvSpPr>
        <p:spPr>
          <a:xfrm>
            <a:off x="6531455" y="3147614"/>
            <a:ext cx="5201917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 формализма для добросовестных</a:t>
            </a:r>
          </a:p>
        </p:txBody>
      </p:sp>
      <p:sp>
        <p:nvSpPr>
          <p:cNvPr id="32" name="Text 2"/>
          <p:cNvSpPr/>
          <p:nvPr/>
        </p:nvSpPr>
        <p:spPr>
          <a:xfrm>
            <a:off x="878900" y="1363352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Итоги: ЕНС 2026</a:t>
            </a:r>
            <a:endParaRPr lang="en-US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1289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819374" y="1416424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56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Может быть интересно</a:t>
            </a:r>
            <a:endParaRPr lang="en-US" sz="56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hape 5"/>
          <p:cNvSpPr/>
          <p:nvPr/>
        </p:nvSpPr>
        <p:spPr>
          <a:xfrm>
            <a:off x="819374" y="2543748"/>
            <a:ext cx="3657600" cy="45720"/>
          </a:xfrm>
          <a:prstGeom prst="rect">
            <a:avLst/>
          </a:prstGeom>
          <a:solidFill>
            <a:srgbClr val="E820C2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23052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856" y="1227320"/>
            <a:ext cx="103631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Переплата и долги </a:t>
            </a:r>
            <a:r>
              <a:rPr lang="ru-RU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умершего </a:t>
            </a:r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наследникам </a:t>
            </a:r>
            <a:endParaRPr lang="ru-RU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hape 6"/>
          <p:cNvSpPr/>
          <p:nvPr/>
        </p:nvSpPr>
        <p:spPr>
          <a:xfrm>
            <a:off x="900728" y="2785570"/>
            <a:ext cx="5122074" cy="3257056"/>
          </a:xfrm>
          <a:prstGeom prst="rect">
            <a:avLst/>
          </a:prstGeom>
          <a:solidFill>
            <a:schemeClr val="bg1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5" name="Shape 7"/>
          <p:cNvSpPr/>
          <p:nvPr/>
        </p:nvSpPr>
        <p:spPr>
          <a:xfrm>
            <a:off x="781856" y="2970204"/>
            <a:ext cx="5122074" cy="475488"/>
          </a:xfrm>
          <a:prstGeom prst="rect">
            <a:avLst/>
          </a:prstGeom>
          <a:solidFill>
            <a:schemeClr val="accent1"/>
          </a:solidFill>
          <a:ln w="12700">
            <a:noFill/>
            <a:prstDash val="solid"/>
          </a:ln>
        </p:spPr>
      </p:sp>
      <p:sp>
        <p:nvSpPr>
          <p:cNvPr id="6" name="Text 8"/>
          <p:cNvSpPr/>
          <p:nvPr/>
        </p:nvSpPr>
        <p:spPr>
          <a:xfrm>
            <a:off x="1020092" y="2997636"/>
            <a:ext cx="488383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01.01.2027</a:t>
            </a:r>
            <a:endParaRPr lang="en-US" sz="20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88941" y="166465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Федеральный закон № </a:t>
            </a:r>
            <a:r>
              <a:rPr lang="ru-RU" sz="1300" dirty="0" smtClean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170</a:t>
            </a:r>
            <a:r>
              <a:rPr lang="en-US" sz="1300" dirty="0" smtClean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-ФЗ  </a:t>
            </a: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 Вступает в силу с 1 </a:t>
            </a:r>
            <a:r>
              <a:rPr lang="ru-RU" sz="1300" dirty="0" smtClean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января</a:t>
            </a:r>
            <a:r>
              <a:rPr lang="en-US" sz="1300" dirty="0" smtClean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</a:t>
            </a:r>
            <a:r>
              <a:rPr lang="ru-RU" sz="1300" dirty="0" smtClean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r>
              <a:rPr lang="en-US" sz="1300" dirty="0" smtClean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г.</a:t>
            </a:r>
            <a:endParaRPr lang="en-US" sz="13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29106" y="3560063"/>
            <a:ext cx="4793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</a:t>
            </a: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озврат 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осуществлялся </a:t>
            </a:r>
            <a:r>
              <a:rPr lang="ru-RU" sz="16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заявлению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наследника непосредственно </a:t>
            </a:r>
            <a:r>
              <a:rPr lang="ru-RU" sz="16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его банковский </a:t>
            </a: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счет при наличии решения суда</a:t>
            </a:r>
            <a:endParaRPr lang="ru-RU" sz="1600" b="1" dirty="0">
              <a:solidFill>
                <a:srgbClr val="47556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781856" y="4427454"/>
            <a:ext cx="5122074" cy="475488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020092" y="4454886"/>
            <a:ext cx="488383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</a:t>
            </a:r>
            <a:r>
              <a:rPr lang="ru-RU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ОСЛЕ 01.01.2027</a:t>
            </a:r>
            <a:endParaRPr lang="en-US" sz="20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29106" y="5056248"/>
            <a:ext cx="4500282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</a:t>
            </a: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оложительное 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сальдо ЕНС </a:t>
            </a: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автоматически зачисляется </a:t>
            </a:r>
            <a:r>
              <a:rPr lang="ru-RU" sz="16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</a:t>
            </a: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ЕНС </a:t>
            </a:r>
            <a:r>
              <a:rPr lang="ru-RU" sz="16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наследника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после получения сведений от нотариуса.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81856" y="2098762"/>
            <a:ext cx="48215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Переплата</a:t>
            </a:r>
            <a:endParaRPr lang="ru-RU" sz="2800" b="1" dirty="0">
              <a:solidFill>
                <a:srgbClr val="0D948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03221" y="2097588"/>
            <a:ext cx="1612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Долги</a:t>
            </a:r>
            <a:endParaRPr lang="ru-RU" sz="2800" b="1" dirty="0">
              <a:solidFill>
                <a:schemeClr val="accent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8" name="Shape 6"/>
          <p:cNvSpPr/>
          <p:nvPr/>
        </p:nvSpPr>
        <p:spPr>
          <a:xfrm>
            <a:off x="6351180" y="2757592"/>
            <a:ext cx="5122074" cy="3895562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</p:sp>
      <p:sp>
        <p:nvSpPr>
          <p:cNvPr id="19" name="Прямоугольник 18"/>
          <p:cNvSpPr/>
          <p:nvPr/>
        </p:nvSpPr>
        <p:spPr>
          <a:xfrm>
            <a:off x="7040657" y="3024944"/>
            <a:ext cx="4246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Наследнику передаются долги умершего по </a:t>
            </a: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имущественным налогам</a:t>
            </a:r>
            <a:endParaRPr lang="ru-RU" sz="1600" b="1" dirty="0">
              <a:solidFill>
                <a:srgbClr val="47556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587580" y="3039831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ru-RU" sz="28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041775" y="3357589"/>
            <a:ext cx="4245102" cy="34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tabLst>
                <a:tab pos="678815" algn="l"/>
              </a:tabLst>
            </a:pP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1600" dirty="0">
              <a:solidFill>
                <a:srgbClr val="47556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6584217" y="5110327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r>
              <a:rPr lang="ru-RU" sz="2800" b="1" dirty="0" smtClean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040657" y="5080694"/>
            <a:ext cx="4246220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tabLst>
                <a:tab pos="678815" algn="l"/>
              </a:tabLst>
            </a:pP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Пени, которые были </a:t>
            </a:r>
            <a:r>
              <a:rPr lang="ru-RU" sz="1600" b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начислены до даты смерти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подлежат списанию в полном объеме.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87580" y="3688533"/>
            <a:ext cx="469929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952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  <a:tab pos="900430" algn="l"/>
              </a:tabLst>
            </a:pP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</a:t>
            </a: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ени 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унаследованную задолженность </a:t>
            </a:r>
            <a:r>
              <a:rPr lang="ru-RU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начнут начисляться через 6 месяцев после даты </a:t>
            </a: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смерти если свидетельство о наследстве не получено ранее</a:t>
            </a:r>
            <a:endParaRPr lang="ru-RU" sz="1600" dirty="0">
              <a:solidFill>
                <a:srgbClr val="47556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720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2"/>
          <p:cNvSpPr/>
          <p:nvPr/>
        </p:nvSpPr>
        <p:spPr>
          <a:xfrm>
            <a:off x="2142206" y="501781"/>
            <a:ext cx="45831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1 апреля 2026</a:t>
            </a:r>
            <a:endParaRPr lang="en-US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9" name="Text 2"/>
          <p:cNvSpPr/>
          <p:nvPr/>
        </p:nvSpPr>
        <p:spPr>
          <a:xfrm>
            <a:off x="914041" y="1133131"/>
            <a:ext cx="10506994" cy="54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</a:t>
            </a:r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зменился маршрут обращений по вопросам </a:t>
            </a:r>
            <a:r>
              <a:rPr lang="ru-RU" sz="2800" b="1" dirty="0" smtClean="0">
                <a:solidFill>
                  <a:srgbClr val="E820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задолженности</a:t>
            </a:r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  <a:endParaRPr lang="en-US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8" name="Text 2"/>
          <p:cNvSpPr/>
          <p:nvPr/>
        </p:nvSpPr>
        <p:spPr>
          <a:xfrm>
            <a:off x="5971462" y="2988364"/>
            <a:ext cx="45831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Центр оперативной помощи</a:t>
            </a:r>
            <a:endParaRPr lang="en-US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9" name="Text 10"/>
          <p:cNvSpPr/>
          <p:nvPr/>
        </p:nvSpPr>
        <p:spPr>
          <a:xfrm>
            <a:off x="5971462" y="3719884"/>
            <a:ext cx="3190448" cy="1380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Томск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SzPct val="100000"/>
              <a:buChar char="•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SzPct val="100000"/>
              <a:buChar char="•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Ставрополь</a:t>
            </a:r>
          </a:p>
          <a:p>
            <a:pPr marL="342900" indent="-342900">
              <a:buSzPct val="100000"/>
              <a:buChar char="•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Владивосток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0" name="Text 9"/>
          <p:cNvSpPr/>
          <p:nvPr/>
        </p:nvSpPr>
        <p:spPr>
          <a:xfrm>
            <a:off x="8588608" y="4693015"/>
            <a:ext cx="191746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4400" b="1" dirty="0" smtClean="0">
                <a:solidFill>
                  <a:srgbClr val="E820C2"/>
                </a:solidFill>
                <a:latin typeface="Calibri" pitchFamily="34" charset="0"/>
                <a:cs typeface="Calibri" pitchFamily="34" charset="-120"/>
              </a:rPr>
              <a:t>24 часа</a:t>
            </a:r>
            <a:endParaRPr lang="en-US" sz="4400" b="1" dirty="0">
              <a:solidFill>
                <a:srgbClr val="E820C2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41" name="Text 10"/>
          <p:cNvSpPr/>
          <p:nvPr/>
        </p:nvSpPr>
        <p:spPr>
          <a:xfrm>
            <a:off x="770607" y="3719884"/>
            <a:ext cx="4583116" cy="1380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что долг?</a:t>
            </a: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Задолженность погашена. Когда разблокируют счет?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Списание безнадежной к взысканию задолженности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Арест имущества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Розыск платежа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Порядок уплаты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Расчет пени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Отсрочка/рассрочка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Банкротство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Возврат/зачет сальдо ЕНС</a:t>
            </a:r>
          </a:p>
          <a:p>
            <a:pPr marL="342900" indent="-342900">
              <a:buClr>
                <a:srgbClr val="92D050"/>
              </a:buClr>
              <a:buSzPct val="100000"/>
              <a:buFont typeface="Wingdings" panose="05000000000000000000" pitchFamily="2" charset="2"/>
              <a:buChar char="ü"/>
            </a:pPr>
            <a:endParaRPr lang="en-US" sz="2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>
            <a:off x="4867834" y="2115671"/>
            <a:ext cx="322729" cy="4276164"/>
          </a:xfrm>
          <a:prstGeom prst="rightBrac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347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481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2"/>
          <p:cNvSpPr/>
          <p:nvPr/>
        </p:nvSpPr>
        <p:spPr>
          <a:xfrm>
            <a:off x="884385" y="1485630"/>
            <a:ext cx="100762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направления реформы ЕНС</a:t>
            </a:r>
            <a:endParaRPr lang="en-US" sz="3200" dirty="0"/>
          </a:p>
        </p:txBody>
      </p:sp>
      <p:sp>
        <p:nvSpPr>
          <p:cNvPr id="10" name="Shape 6"/>
          <p:cNvSpPr/>
          <p:nvPr/>
        </p:nvSpPr>
        <p:spPr>
          <a:xfrm>
            <a:off x="884385" y="2547232"/>
            <a:ext cx="3624296" cy="356616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84386" y="2528944"/>
            <a:ext cx="3706298" cy="65836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A3A6B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158463" y="2547232"/>
            <a:ext cx="743491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800" dirty="0"/>
          </a:p>
        </p:txBody>
      </p:sp>
      <p:sp>
        <p:nvSpPr>
          <p:cNvPr id="13" name="Text 9"/>
          <p:cNvSpPr/>
          <p:nvPr/>
        </p:nvSpPr>
        <p:spPr>
          <a:xfrm>
            <a:off x="1702237" y="3517393"/>
            <a:ext cx="292085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Техника учёта</a:t>
            </a:r>
          </a:p>
        </p:txBody>
      </p:sp>
      <p:sp>
        <p:nvSpPr>
          <p:cNvPr id="14" name="Text 10"/>
          <p:cNvSpPr/>
          <p:nvPr/>
        </p:nvSpPr>
        <p:spPr>
          <a:xfrm>
            <a:off x="1256508" y="3651320"/>
            <a:ext cx="2920853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Единые уведомления на несколько периодов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Новый порядок зачёта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Автоматическая отмена зачёта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Госпошлина и рассрочки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4497475" y="2547232"/>
            <a:ext cx="3640311" cy="356616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487282" y="2528944"/>
            <a:ext cx="3593093" cy="65836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4738626" y="2547232"/>
            <a:ext cx="743491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800" dirty="0"/>
          </a:p>
        </p:txBody>
      </p:sp>
      <p:sp>
        <p:nvSpPr>
          <p:cNvPr id="18" name="Text 14"/>
          <p:cNvSpPr/>
          <p:nvPr/>
        </p:nvSpPr>
        <p:spPr>
          <a:xfrm>
            <a:off x="5203691" y="3517393"/>
            <a:ext cx="292085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Отсрочки и рассрочки</a:t>
            </a: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4790655" y="3651320"/>
            <a:ext cx="2920853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Смягчение стоп-факторов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Заявление до вступления решения в силу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способы обеспечения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Упрощение документооборота</a:t>
            </a:r>
            <a:endParaRPr lang="en-US" sz="1400" dirty="0"/>
          </a:p>
        </p:txBody>
      </p:sp>
      <p:sp>
        <p:nvSpPr>
          <p:cNvPr id="20" name="Shape 16"/>
          <p:cNvSpPr/>
          <p:nvPr/>
        </p:nvSpPr>
        <p:spPr>
          <a:xfrm>
            <a:off x="8077638" y="2547232"/>
            <a:ext cx="3612957" cy="356616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077638" y="2528944"/>
            <a:ext cx="3612957" cy="65836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8651782" y="3517393"/>
            <a:ext cx="292085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Зачёты и возвраты</a:t>
            </a:r>
            <a:endParaRPr lang="en-US" sz="2000" dirty="0"/>
          </a:p>
        </p:txBody>
      </p:sp>
      <p:sp>
        <p:nvSpPr>
          <p:cNvPr id="24" name="Text 20"/>
          <p:cNvSpPr/>
          <p:nvPr/>
        </p:nvSpPr>
        <p:spPr>
          <a:xfrm>
            <a:off x="8316166" y="3527786"/>
            <a:ext cx="3368723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Ограничения зачёта за другое лицо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Возвраты по ГОЗ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Переплата иных лиц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Электронное взаимодействие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1426117" y="6186544"/>
            <a:ext cx="98777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Изменения вступают в силу с 1 сентября 2026 года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8280037" y="2547232"/>
            <a:ext cx="743491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002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819374" y="1416424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Техника учёта</a:t>
            </a:r>
          </a:p>
        </p:txBody>
      </p:sp>
      <p:sp>
        <p:nvSpPr>
          <p:cNvPr id="3" name="Text 3"/>
          <p:cNvSpPr/>
          <p:nvPr/>
        </p:nvSpPr>
        <p:spPr>
          <a:xfrm>
            <a:off x="819374" y="237654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Уведомления · Зачёты · Госпошлина</a:t>
            </a:r>
          </a:p>
        </p:txBody>
      </p:sp>
      <p:sp>
        <p:nvSpPr>
          <p:cNvPr id="4" name="Shape 5"/>
          <p:cNvSpPr/>
          <p:nvPr/>
        </p:nvSpPr>
        <p:spPr>
          <a:xfrm>
            <a:off x="819374" y="3126454"/>
            <a:ext cx="3657600" cy="45720"/>
          </a:xfrm>
          <a:prstGeom prst="rect">
            <a:avLst/>
          </a:prstGeom>
          <a:solidFill>
            <a:schemeClr val="accent5"/>
          </a:solidFill>
          <a:ln w="12700">
            <a:noFill/>
            <a:prstDash val="solid"/>
          </a:ln>
        </p:spPr>
      </p:sp>
      <p:sp>
        <p:nvSpPr>
          <p:cNvPr id="5" name="Text 6"/>
          <p:cNvSpPr/>
          <p:nvPr/>
        </p:nvSpPr>
        <p:spPr>
          <a:xfrm>
            <a:off x="819374" y="3309334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Федеральный закон № 425-ФЗ  |  Вступает в силу с 1 сентября 2026 г.</a:t>
            </a:r>
          </a:p>
        </p:txBody>
      </p:sp>
      <p:sp>
        <p:nvSpPr>
          <p:cNvPr id="7" name="Text 1"/>
          <p:cNvSpPr/>
          <p:nvPr/>
        </p:nvSpPr>
        <p:spPr>
          <a:xfrm>
            <a:off x="9337108" y="502024"/>
            <a:ext cx="82296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0" b="1" dirty="0" smtClean="0">
                <a:solidFill>
                  <a:srgbClr val="447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0" dirty="0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45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841248" y="1318529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уведомление на несколько периодов</a:t>
            </a:r>
            <a:endParaRPr lang="en-US" sz="2800" dirty="0"/>
          </a:p>
        </p:txBody>
      </p:sp>
      <p:sp>
        <p:nvSpPr>
          <p:cNvPr id="5" name="Shape 6"/>
          <p:cNvSpPr/>
          <p:nvPr/>
        </p:nvSpPr>
        <p:spPr>
          <a:xfrm>
            <a:off x="749808" y="2447365"/>
            <a:ext cx="4846320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7" name="Text 8"/>
          <p:cNvSpPr/>
          <p:nvPr/>
        </p:nvSpPr>
        <p:spPr>
          <a:xfrm>
            <a:off x="914400" y="2950285"/>
            <a:ext cx="4294094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Можно подать уведомление по НДФЛ и страховым взносам сразу на несколько периодов вперёд — вплоть до конца года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Удобно при стабильном фонде оплаты труда и одинаковых выплатах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 необходимости уточнение подать можно в любой момент</a:t>
            </a:r>
            <a:endParaRPr lang="en-US" sz="1600" dirty="0"/>
          </a:p>
        </p:txBody>
      </p:sp>
      <p:sp>
        <p:nvSpPr>
          <p:cNvPr id="9" name="Text 10"/>
          <p:cNvSpPr/>
          <p:nvPr/>
        </p:nvSpPr>
        <p:spPr>
          <a:xfrm>
            <a:off x="7180730" y="2309667"/>
            <a:ext cx="348727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Кому</a:t>
            </a:r>
            <a:r>
              <a:rPr lang="en-US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выгодно</a:t>
            </a: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 11"/>
          <p:cNvSpPr/>
          <p:nvPr/>
        </p:nvSpPr>
        <p:spPr>
          <a:xfrm>
            <a:off x="7102737" y="2991433"/>
            <a:ext cx="413273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Стабильный ФОТ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Одинаковые выплаты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Автоматические начисления</a:t>
            </a:r>
            <a:endParaRPr lang="en-US" sz="2000" dirty="0"/>
          </a:p>
        </p:txBody>
      </p:sp>
      <p:sp>
        <p:nvSpPr>
          <p:cNvPr id="11" name="Shape 12"/>
          <p:cNvSpPr/>
          <p:nvPr/>
        </p:nvSpPr>
        <p:spPr>
          <a:xfrm>
            <a:off x="7180730" y="4459045"/>
            <a:ext cx="4054737" cy="1645920"/>
          </a:xfrm>
          <a:prstGeom prst="rect">
            <a:avLst/>
          </a:prstGeom>
          <a:solidFill>
            <a:srgbClr val="FEF3C7"/>
          </a:solidFill>
          <a:ln w="19050">
            <a:noFill/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Text 13"/>
          <p:cNvSpPr/>
          <p:nvPr/>
        </p:nvSpPr>
        <p:spPr>
          <a:xfrm>
            <a:off x="7317891" y="4532197"/>
            <a:ext cx="373462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На заметку</a:t>
            </a:r>
            <a:endParaRPr lang="en-US" dirty="0"/>
          </a:p>
        </p:txBody>
      </p:sp>
      <p:sp>
        <p:nvSpPr>
          <p:cNvPr id="13" name="Text 14"/>
          <p:cNvSpPr/>
          <p:nvPr/>
        </p:nvSpPr>
        <p:spPr>
          <a:xfrm>
            <a:off x="7317891" y="4870525"/>
            <a:ext cx="373462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835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Уточнённое уведомление с меньшей суммой повлечёт автоматическую отмену зачёта — это отдельный блок.</a:t>
            </a:r>
            <a:endParaRPr lang="en-US" sz="1600" dirty="0"/>
          </a:p>
        </p:txBody>
      </p:sp>
      <p:sp>
        <p:nvSpPr>
          <p:cNvPr id="14" name="Shape 17"/>
          <p:cNvSpPr/>
          <p:nvPr/>
        </p:nvSpPr>
        <p:spPr>
          <a:xfrm>
            <a:off x="759968" y="2448442"/>
            <a:ext cx="4846320" cy="659265"/>
          </a:xfrm>
          <a:prstGeom prst="rect">
            <a:avLst/>
          </a:prstGeom>
          <a:solidFill>
            <a:schemeClr val="accent1"/>
          </a:solidFill>
          <a:ln w="12700">
            <a:noFill/>
            <a:prstDash val="solid"/>
          </a:ln>
        </p:spPr>
      </p:sp>
      <p:sp>
        <p:nvSpPr>
          <p:cNvPr id="6" name="Text 7"/>
          <p:cNvSpPr/>
          <p:nvPr/>
        </p:nvSpPr>
        <p:spPr>
          <a:xfrm>
            <a:off x="1735841" y="2604338"/>
            <a:ext cx="363724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изменилось?</a:t>
            </a:r>
          </a:p>
        </p:txBody>
      </p:sp>
    </p:spTree>
    <p:extLst>
      <p:ext uri="{BB962C8B-B14F-4D97-AF65-F5344CB8AC3E}">
        <p14:creationId xmlns:p14="http://schemas.microsoft.com/office/powerpoint/2010/main" val="3766787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635060" y="1381597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Новый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порядок зачёта по уведомлениям</a:t>
            </a:r>
          </a:p>
        </p:txBody>
      </p:sp>
      <p:sp>
        <p:nvSpPr>
          <p:cNvPr id="3" name="Shape 6"/>
          <p:cNvSpPr/>
          <p:nvPr/>
        </p:nvSpPr>
        <p:spPr>
          <a:xfrm>
            <a:off x="662492" y="2256238"/>
            <a:ext cx="5122074" cy="3257056"/>
          </a:xfrm>
          <a:prstGeom prst="rect">
            <a:avLst/>
          </a:prstGeom>
          <a:solidFill>
            <a:schemeClr val="bg1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4" name="Shape 7"/>
          <p:cNvSpPr/>
          <p:nvPr/>
        </p:nvSpPr>
        <p:spPr>
          <a:xfrm>
            <a:off x="543620" y="2448262"/>
            <a:ext cx="5122074" cy="475488"/>
          </a:xfrm>
          <a:prstGeom prst="rect">
            <a:avLst/>
          </a:prstGeom>
          <a:solidFill>
            <a:schemeClr val="accent1"/>
          </a:solidFill>
          <a:ln w="12700">
            <a:noFill/>
            <a:prstDash val="solid"/>
          </a:ln>
        </p:spPr>
      </p:sp>
      <p:sp>
        <p:nvSpPr>
          <p:cNvPr id="5" name="Text 8"/>
          <p:cNvSpPr/>
          <p:nvPr/>
        </p:nvSpPr>
        <p:spPr>
          <a:xfrm>
            <a:off x="781856" y="2475694"/>
            <a:ext cx="488383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БЫЛО</a:t>
            </a:r>
          </a:p>
        </p:txBody>
      </p:sp>
      <p:sp>
        <p:nvSpPr>
          <p:cNvPr id="6" name="Text 9"/>
          <p:cNvSpPr/>
          <p:nvPr/>
        </p:nvSpPr>
        <p:spPr>
          <a:xfrm>
            <a:off x="1086164" y="3428956"/>
            <a:ext cx="469840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Зачёт происходил сразу</a:t>
            </a:r>
            <a:r>
              <a:rPr lang="ru-RU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подачи уведомления</a:t>
            </a:r>
          </a:p>
        </p:txBody>
      </p:sp>
      <p:sp>
        <p:nvSpPr>
          <p:cNvPr id="7" name="Text 10"/>
          <p:cNvSpPr/>
          <p:nvPr/>
        </p:nvSpPr>
        <p:spPr>
          <a:xfrm>
            <a:off x="635060" y="5639518"/>
            <a:ext cx="476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«Деньги увидели — сразу зачли»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12" name="Text 15"/>
          <p:cNvSpPr/>
          <p:nvPr/>
        </p:nvSpPr>
        <p:spPr>
          <a:xfrm>
            <a:off x="6694576" y="5593798"/>
            <a:ext cx="488880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«Не торопимся, жизнь длинная»</a:t>
            </a:r>
          </a:p>
        </p:txBody>
      </p:sp>
      <p:sp>
        <p:nvSpPr>
          <p:cNvPr id="14" name="Shape 6"/>
          <p:cNvSpPr/>
          <p:nvPr/>
        </p:nvSpPr>
        <p:spPr>
          <a:xfrm>
            <a:off x="6702372" y="2256238"/>
            <a:ext cx="5122074" cy="3257056"/>
          </a:xfrm>
          <a:prstGeom prst="rect">
            <a:avLst/>
          </a:prstGeom>
          <a:solidFill>
            <a:schemeClr val="bg1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15" name="Shape 7"/>
          <p:cNvSpPr/>
          <p:nvPr/>
        </p:nvSpPr>
        <p:spPr>
          <a:xfrm>
            <a:off x="6583500" y="2439118"/>
            <a:ext cx="5122074" cy="475488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16" name="Text 8"/>
          <p:cNvSpPr/>
          <p:nvPr/>
        </p:nvSpPr>
        <p:spPr>
          <a:xfrm>
            <a:off x="6821736" y="2475694"/>
            <a:ext cx="488383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СТАЛО</a:t>
            </a:r>
            <a:endParaRPr lang="en-US" sz="24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Text 14"/>
          <p:cNvSpPr/>
          <p:nvPr/>
        </p:nvSpPr>
        <p:spPr>
          <a:xfrm>
            <a:off x="7054510" y="3258895"/>
            <a:ext cx="488880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НДФЛ 5-го </a:t>
            </a:r>
            <a:r>
              <a:rPr lang="en-US" sz="2000" b="1" dirty="0" err="1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числа</a:t>
            </a: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2000" b="1" dirty="0">
              <a:solidFill>
                <a:srgbClr val="0F17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  <a:buSzPct val="100000"/>
            </a:pPr>
            <a:r>
              <a:rPr lang="en-US" dirty="0" err="1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</a:t>
            </a:r>
            <a:r>
              <a:rPr lang="en-US" dirty="0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ранее 1-го числа месяца</a:t>
            </a: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НДФЛ 28-го </a:t>
            </a:r>
            <a:r>
              <a:rPr lang="en-US" sz="2000" b="1" dirty="0" err="1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числа</a:t>
            </a: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ru-RU" sz="2000" b="1" dirty="0">
              <a:solidFill>
                <a:srgbClr val="0F17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  <a:buSzPct val="100000"/>
            </a:pPr>
            <a:r>
              <a:rPr lang="en-US" dirty="0" err="1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</a:t>
            </a:r>
            <a:r>
              <a:rPr lang="en-US" dirty="0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ранее 23-го числа</a:t>
            </a: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b="1" dirty="0" err="1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Страховые</a:t>
            </a:r>
            <a:r>
              <a:rPr lang="en-US" sz="20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взносы</a:t>
            </a:r>
            <a:endParaRPr lang="ru-RU" sz="2000" b="1" dirty="0">
              <a:solidFill>
                <a:srgbClr val="0F172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  <a:buSzPct val="100000"/>
            </a:pPr>
            <a:r>
              <a:rPr lang="en-US" dirty="0" err="1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</a:t>
            </a:r>
            <a:r>
              <a:rPr lang="en-US" dirty="0" smtClean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ранее начала месяца уплаты</a:t>
            </a:r>
          </a:p>
        </p:txBody>
      </p:sp>
    </p:spTree>
    <p:extLst>
      <p:ext uri="{BB962C8B-B14F-4D97-AF65-F5344CB8AC3E}">
        <p14:creationId xmlns:p14="http://schemas.microsoft.com/office/powerpoint/2010/main" val="199709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66887" y="1333232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Автоотмена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зачёта и учёт госпошлины</a:t>
            </a:r>
          </a:p>
        </p:txBody>
      </p:sp>
      <p:sp>
        <p:nvSpPr>
          <p:cNvPr id="8" name="Shape 6"/>
          <p:cNvSpPr/>
          <p:nvPr/>
        </p:nvSpPr>
        <p:spPr>
          <a:xfrm>
            <a:off x="839454" y="2421368"/>
            <a:ext cx="5022865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2111" y="3107168"/>
            <a:ext cx="4725834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 уточнении уведомления с меньшей суммой зачёт отменяется автоматически и практически мгновенно.</a:t>
            </a:r>
          </a:p>
        </p:txBody>
      </p:sp>
      <p:sp>
        <p:nvSpPr>
          <p:cNvPr id="12" name="Shape 10"/>
          <p:cNvSpPr/>
          <p:nvPr/>
        </p:nvSpPr>
        <p:spPr>
          <a:xfrm>
            <a:off x="930894" y="4058144"/>
            <a:ext cx="4739875" cy="1746504"/>
          </a:xfrm>
          <a:prstGeom prst="rect">
            <a:avLst/>
          </a:prstGeom>
          <a:solidFill>
            <a:srgbClr val="FFFFFF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27131" y="4103864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72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Пример</a:t>
            </a:r>
            <a:endParaRPr lang="en-US" sz="1400" dirty="0">
              <a:solidFill>
                <a:srgbClr val="4472C4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49767" y="4177016"/>
            <a:ext cx="4670522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Уведомление подано на  </a:t>
            </a:r>
            <a:r>
              <a:rPr lang="en-US" sz="1600" b="1" dirty="0">
                <a:solidFill>
                  <a:srgbClr val="1A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млн ₽</a:t>
            </a:r>
            <a:endParaRPr lang="en-US" sz="16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Уточнение — до  </a:t>
            </a:r>
            <a:r>
              <a:rPr lang="en-US" sz="1600" b="1" dirty="0">
                <a:solidFill>
                  <a:srgbClr val="1A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млн ₽</a:t>
            </a:r>
            <a:endParaRPr lang="en-US" sz="16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высвобождает  </a:t>
            </a:r>
            <a:r>
              <a:rPr lang="en-US" sz="16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млн ₽</a:t>
            </a: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мгновенно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263489" y="2421368"/>
            <a:ext cx="5026663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63488" y="2421368"/>
            <a:ext cx="5026664" cy="475488"/>
          </a:xfrm>
          <a:prstGeom prst="rect">
            <a:avLst/>
          </a:prstGeom>
          <a:solidFill>
            <a:srgbClr val="4472C4"/>
          </a:solidFill>
          <a:ln w="12700">
            <a:noFill/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086538" y="245973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Учёт госпошлины и рассрочек</a:t>
            </a:r>
          </a:p>
        </p:txBody>
      </p:sp>
      <p:sp>
        <p:nvSpPr>
          <p:cNvPr id="18" name="Shape 16"/>
          <p:cNvSpPr/>
          <p:nvPr/>
        </p:nvSpPr>
        <p:spPr>
          <a:xfrm>
            <a:off x="6451748" y="2974222"/>
            <a:ext cx="4700346" cy="1306157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570620" y="3047374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Госпошлина (бюджетные учреждения)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92537" y="3277589"/>
            <a:ext cx="3657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Учитывается через 3 месяца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вступления решения суда в силу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451748" y="4350216"/>
            <a:ext cx="4700346" cy="1651386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570620" y="4528702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Досрочно прекращённая рассрочка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90832" y="4731485"/>
            <a:ext cx="3657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Задолженность возникает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через 1 месяц</a:t>
            </a:r>
          </a:p>
        </p:txBody>
      </p:sp>
      <p:sp>
        <p:nvSpPr>
          <p:cNvPr id="24" name="Text 22"/>
          <p:cNvSpPr/>
          <p:nvPr/>
        </p:nvSpPr>
        <p:spPr>
          <a:xfrm>
            <a:off x="6451747" y="5519753"/>
            <a:ext cx="4386581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Налогоплательщику дают время добровольно урегулировать вопрос.</a:t>
            </a:r>
            <a:endParaRPr lang="en-US" sz="1100" dirty="0"/>
          </a:p>
        </p:txBody>
      </p:sp>
      <p:sp>
        <p:nvSpPr>
          <p:cNvPr id="25" name="Shape 7"/>
          <p:cNvSpPr/>
          <p:nvPr/>
        </p:nvSpPr>
        <p:spPr>
          <a:xfrm>
            <a:off x="839453" y="2421368"/>
            <a:ext cx="5031831" cy="475488"/>
          </a:xfrm>
          <a:prstGeom prst="rect">
            <a:avLst/>
          </a:prstGeom>
          <a:solidFill>
            <a:schemeClr val="accent1"/>
          </a:solidFill>
          <a:ln w="12700">
            <a:noFill/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62038" y="246009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Автоматическая отмена зачёта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8159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/>
        </p:nvSpPr>
        <p:spPr>
          <a:xfrm>
            <a:off x="9472646" y="425823"/>
            <a:ext cx="82296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0" dirty="0">
              <a:solidFill>
                <a:srgbClr val="0D9488"/>
              </a:solidFill>
            </a:endParaRPr>
          </a:p>
        </p:txBody>
      </p:sp>
      <p:sp>
        <p:nvSpPr>
          <p:cNvPr id="3" name="Text 2"/>
          <p:cNvSpPr/>
          <p:nvPr/>
        </p:nvSpPr>
        <p:spPr>
          <a:xfrm>
            <a:off x="729727" y="1596255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Отсрочки и рассрочки</a:t>
            </a:r>
          </a:p>
        </p:txBody>
      </p:sp>
      <p:sp>
        <p:nvSpPr>
          <p:cNvPr id="4" name="Text 3"/>
          <p:cNvSpPr/>
          <p:nvPr/>
        </p:nvSpPr>
        <p:spPr>
          <a:xfrm>
            <a:off x="729727" y="2574663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Смягчение условий · Новые способы обеспечения</a:t>
            </a:r>
            <a:endParaRPr lang="en-US" sz="1800" dirty="0"/>
          </a:p>
        </p:txBody>
      </p:sp>
      <p:sp>
        <p:nvSpPr>
          <p:cNvPr id="5" name="Shape 5"/>
          <p:cNvSpPr/>
          <p:nvPr/>
        </p:nvSpPr>
        <p:spPr>
          <a:xfrm>
            <a:off x="729727" y="3265035"/>
            <a:ext cx="3657600" cy="45720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6" name="Text 6"/>
          <p:cNvSpPr/>
          <p:nvPr/>
        </p:nvSpPr>
        <p:spPr>
          <a:xfrm>
            <a:off x="729727" y="3617079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Федеральный закон № 425-ФЗ  |  Вступает в силу с 1 сентября 2026 г.</a:t>
            </a:r>
          </a:p>
        </p:txBody>
      </p:sp>
    </p:spTree>
    <p:extLst>
      <p:ext uri="{BB962C8B-B14F-4D97-AF65-F5344CB8AC3E}">
        <p14:creationId xmlns:p14="http://schemas.microsoft.com/office/powerpoint/2010/main" val="3336068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980919" y="1243763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Смягчение</a:t>
            </a: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условий получения рассрочки</a:t>
            </a:r>
          </a:p>
        </p:txBody>
      </p:sp>
      <p:sp>
        <p:nvSpPr>
          <p:cNvPr id="22" name="Shape 13"/>
          <p:cNvSpPr/>
          <p:nvPr/>
        </p:nvSpPr>
        <p:spPr>
          <a:xfrm>
            <a:off x="6263489" y="2421368"/>
            <a:ext cx="5026663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23" name="Shape 14"/>
          <p:cNvSpPr/>
          <p:nvPr/>
        </p:nvSpPr>
        <p:spPr>
          <a:xfrm>
            <a:off x="6263488" y="2421368"/>
            <a:ext cx="5026664" cy="475488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54410" y="2447185"/>
            <a:ext cx="500191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Заявление до вступления решения в силу</a:t>
            </a:r>
          </a:p>
        </p:txBody>
      </p:sp>
      <p:sp>
        <p:nvSpPr>
          <p:cNvPr id="18" name="Text 16"/>
          <p:cNvSpPr/>
          <p:nvPr/>
        </p:nvSpPr>
        <p:spPr>
          <a:xfrm>
            <a:off x="6360461" y="2940961"/>
            <a:ext cx="474681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Теперь можно подать заявление до вступления решения по проверке в силу.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50643" y="3615646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Больше времени на </a:t>
            </a:r>
            <a:r>
              <a:rPr lang="en-US" sz="2000" b="1" dirty="0" err="1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подготовку</a:t>
            </a: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 smtClean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документов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450643" y="4569010"/>
            <a:ext cx="474681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77777" y="4546957"/>
            <a:ext cx="424071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Если решение обжалуется — рассрочка невозможна. Нужно выбрать: спорим или договариваемся.</a:t>
            </a:r>
            <a:endParaRPr lang="en-US" sz="1600" dirty="0"/>
          </a:p>
        </p:txBody>
      </p:sp>
      <p:sp>
        <p:nvSpPr>
          <p:cNvPr id="24" name="Shape 13"/>
          <p:cNvSpPr/>
          <p:nvPr/>
        </p:nvSpPr>
        <p:spPr>
          <a:xfrm>
            <a:off x="883947" y="2421368"/>
            <a:ext cx="5026663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25" name="Shape 14"/>
          <p:cNvSpPr/>
          <p:nvPr/>
        </p:nvSpPr>
        <p:spPr>
          <a:xfrm>
            <a:off x="883946" y="2421368"/>
            <a:ext cx="5026664" cy="475488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621008" y="2452436"/>
            <a:ext cx="393192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Смягчение стоп-факторов</a:t>
            </a:r>
          </a:p>
        </p:txBody>
      </p:sp>
      <p:sp>
        <p:nvSpPr>
          <p:cNvPr id="11" name="Text 9"/>
          <p:cNvSpPr/>
          <p:nvPr/>
        </p:nvSpPr>
        <p:spPr>
          <a:xfrm>
            <a:off x="1180657" y="3008555"/>
            <a:ext cx="3931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Введён порог для производства по налоговому правонарушению:</a:t>
            </a:r>
          </a:p>
        </p:txBody>
      </p:sp>
      <p:sp>
        <p:nvSpPr>
          <p:cNvPr id="12" name="Text 10"/>
          <p:cNvSpPr/>
          <p:nvPr/>
        </p:nvSpPr>
        <p:spPr>
          <a:xfrm>
            <a:off x="1198496" y="3632807"/>
            <a:ext cx="471211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100 000 ₽</a:t>
            </a:r>
          </a:p>
          <a:p>
            <a:pPr marL="342900" indent="-342900">
              <a:buSzPct val="100000"/>
              <a:buChar char="•"/>
            </a:pP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более 10% от суммы рассрочки</a:t>
            </a:r>
          </a:p>
        </p:txBody>
      </p:sp>
      <p:sp>
        <p:nvSpPr>
          <p:cNvPr id="31" name="Shape 23"/>
          <p:cNvSpPr/>
          <p:nvPr/>
        </p:nvSpPr>
        <p:spPr>
          <a:xfrm>
            <a:off x="6448664" y="4571078"/>
            <a:ext cx="74736" cy="1494817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2" name="Shape 18"/>
          <p:cNvSpPr/>
          <p:nvPr/>
        </p:nvSpPr>
        <p:spPr>
          <a:xfrm>
            <a:off x="1114557" y="4566508"/>
            <a:ext cx="474681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4" name="Shape 23"/>
          <p:cNvSpPr/>
          <p:nvPr/>
        </p:nvSpPr>
        <p:spPr>
          <a:xfrm>
            <a:off x="1112578" y="4568576"/>
            <a:ext cx="74736" cy="1494817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357943" y="4484260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Штраф в 1 000 ₽ больше не блокирует рассрочку на десятки миллионов</a:t>
            </a:r>
          </a:p>
        </p:txBody>
      </p:sp>
    </p:spTree>
    <p:extLst>
      <p:ext uri="{BB962C8B-B14F-4D97-AF65-F5344CB8AC3E}">
        <p14:creationId xmlns:p14="http://schemas.microsoft.com/office/powerpoint/2010/main" val="1637144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850213" y="1101438"/>
            <a:ext cx="8503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Обеспечение и документооборот</a:t>
            </a:r>
          </a:p>
        </p:txBody>
      </p:sp>
      <p:sp>
        <p:nvSpPr>
          <p:cNvPr id="18" name="Text 18"/>
          <p:cNvSpPr/>
          <p:nvPr/>
        </p:nvSpPr>
        <p:spPr>
          <a:xfrm>
            <a:off x="850213" y="6014509"/>
            <a:ext cx="5060397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Серьёзное упрощение для бизнеса в условиях высокой стоимости банковского финансирования.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Shape 13"/>
          <p:cNvSpPr/>
          <p:nvPr/>
        </p:nvSpPr>
        <p:spPr>
          <a:xfrm>
            <a:off x="6204937" y="1949255"/>
            <a:ext cx="5026663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31" name="Shape 14"/>
          <p:cNvSpPr/>
          <p:nvPr/>
        </p:nvSpPr>
        <p:spPr>
          <a:xfrm>
            <a:off x="6204936" y="1949255"/>
            <a:ext cx="5026664" cy="475488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35" name="Shape 18"/>
          <p:cNvSpPr/>
          <p:nvPr/>
        </p:nvSpPr>
        <p:spPr>
          <a:xfrm>
            <a:off x="6399007" y="4407461"/>
            <a:ext cx="474681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23"/>
          <p:cNvSpPr/>
          <p:nvPr/>
        </p:nvSpPr>
        <p:spPr>
          <a:xfrm>
            <a:off x="6397028" y="4409529"/>
            <a:ext cx="74736" cy="1494817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1" name="Text 21"/>
          <p:cNvSpPr/>
          <p:nvPr/>
        </p:nvSpPr>
        <p:spPr>
          <a:xfrm>
            <a:off x="6870441" y="196799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Документооборот и гарантии</a:t>
            </a:r>
            <a:endParaRPr lang="en-US" sz="2000" dirty="0"/>
          </a:p>
        </p:txBody>
      </p:sp>
      <p:sp>
        <p:nvSpPr>
          <p:cNvPr id="38" name="Shape 18"/>
          <p:cNvSpPr/>
          <p:nvPr/>
        </p:nvSpPr>
        <p:spPr>
          <a:xfrm>
            <a:off x="6445284" y="2631243"/>
            <a:ext cx="4746810" cy="1569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9" name="Shape 23"/>
          <p:cNvSpPr/>
          <p:nvPr/>
        </p:nvSpPr>
        <p:spPr>
          <a:xfrm>
            <a:off x="6397028" y="2631241"/>
            <a:ext cx="74736" cy="1569721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4" name="Text 24"/>
          <p:cNvSpPr/>
          <p:nvPr/>
        </p:nvSpPr>
        <p:spPr>
          <a:xfrm>
            <a:off x="6727918" y="2850386"/>
            <a:ext cx="435524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Налоговый орган сам запрашивает банковские справки</a:t>
            </a:r>
          </a:p>
        </p:txBody>
      </p:sp>
      <p:sp>
        <p:nvSpPr>
          <p:cNvPr id="25" name="Text 25"/>
          <p:cNvSpPr/>
          <p:nvPr/>
        </p:nvSpPr>
        <p:spPr>
          <a:xfrm>
            <a:off x="6656939" y="3321546"/>
            <a:ext cx="4581577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Устраняется большинство технических отказов из-за неверных форм или просроченных справок.</a:t>
            </a:r>
          </a:p>
        </p:txBody>
      </p:sp>
      <p:sp>
        <p:nvSpPr>
          <p:cNvPr id="28" name="Text 28"/>
          <p:cNvSpPr/>
          <p:nvPr/>
        </p:nvSpPr>
        <p:spPr>
          <a:xfrm>
            <a:off x="6727918" y="4597710"/>
            <a:ext cx="426268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Полный переход на электронные банковские гарантии</a:t>
            </a:r>
          </a:p>
        </p:txBody>
      </p:sp>
      <p:sp>
        <p:nvSpPr>
          <p:cNvPr id="29" name="Text 29"/>
          <p:cNvSpPr/>
          <p:nvPr/>
        </p:nvSpPr>
        <p:spPr>
          <a:xfrm>
            <a:off x="6663855" y="5109640"/>
            <a:ext cx="398011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Взаимодействие напрямую между банком и ФНС, только в электронном виде.</a:t>
            </a:r>
          </a:p>
        </p:txBody>
      </p:sp>
      <p:sp>
        <p:nvSpPr>
          <p:cNvPr id="40" name="Shape 13"/>
          <p:cNvSpPr/>
          <p:nvPr/>
        </p:nvSpPr>
        <p:spPr>
          <a:xfrm>
            <a:off x="883948" y="2219488"/>
            <a:ext cx="5026663" cy="3657600"/>
          </a:xfrm>
          <a:prstGeom prst="rect">
            <a:avLst/>
          </a:prstGeom>
          <a:solidFill>
            <a:srgbClr val="F1F5F9"/>
          </a:solidFill>
          <a:ln w="12700">
            <a:solidFill>
              <a:srgbClr val="F1F5F9"/>
            </a:solidFill>
            <a:prstDash val="solid"/>
          </a:ln>
        </p:spPr>
      </p:sp>
      <p:sp>
        <p:nvSpPr>
          <p:cNvPr id="41" name="Shape 14"/>
          <p:cNvSpPr/>
          <p:nvPr/>
        </p:nvSpPr>
        <p:spPr>
          <a:xfrm>
            <a:off x="883946" y="1957734"/>
            <a:ext cx="5026664" cy="745721"/>
          </a:xfrm>
          <a:prstGeom prst="rect">
            <a:avLst/>
          </a:prstGeom>
          <a:solidFill>
            <a:srgbClr val="0D9488"/>
          </a:solidFill>
          <a:ln w="12700">
            <a:noFill/>
            <a:prstDash val="solid"/>
          </a:ln>
        </p:spPr>
      </p:sp>
      <p:sp>
        <p:nvSpPr>
          <p:cNvPr id="45" name="Shape 18"/>
          <p:cNvSpPr/>
          <p:nvPr/>
        </p:nvSpPr>
        <p:spPr>
          <a:xfrm>
            <a:off x="1114558" y="2891047"/>
            <a:ext cx="4746810" cy="94249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6" name="Text 19"/>
          <p:cNvSpPr/>
          <p:nvPr/>
        </p:nvSpPr>
        <p:spPr>
          <a:xfrm>
            <a:off x="1276923" y="2940299"/>
            <a:ext cx="4240712" cy="7547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</a:t>
            </a: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Ранее только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Банковская гарантия</a:t>
            </a:r>
            <a:endParaRPr lang="en-US" sz="1600" b="1" dirty="0"/>
          </a:p>
        </p:txBody>
      </p:sp>
      <p:sp>
        <p:nvSpPr>
          <p:cNvPr id="47" name="Shape 23"/>
          <p:cNvSpPr/>
          <p:nvPr/>
        </p:nvSpPr>
        <p:spPr>
          <a:xfrm>
            <a:off x="1112579" y="2893116"/>
            <a:ext cx="87710" cy="94043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8" name="Text 8"/>
          <p:cNvSpPr/>
          <p:nvPr/>
        </p:nvSpPr>
        <p:spPr>
          <a:xfrm>
            <a:off x="1166396" y="2111670"/>
            <a:ext cx="4615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способы </a:t>
            </a:r>
            <a:r>
              <a:rPr lang="en-US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обеспечения</a:t>
            </a:r>
            <a:r>
              <a:rPr lang="ru-RU" sz="2000" b="1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при рассрочке долга по контрольной работе</a:t>
            </a:r>
            <a:endParaRPr lang="en-US" sz="20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8" name="Shape 18"/>
          <p:cNvSpPr/>
          <p:nvPr/>
        </p:nvSpPr>
        <p:spPr>
          <a:xfrm>
            <a:off x="1112579" y="3970967"/>
            <a:ext cx="4746810" cy="942498"/>
          </a:xfrm>
          <a:prstGeom prst="rect">
            <a:avLst/>
          </a:prstGeom>
          <a:solidFill>
            <a:srgbClr val="0D9488">
              <a:alpha val="11000"/>
            </a:srgbClr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9" name="Text 19"/>
          <p:cNvSpPr/>
          <p:nvPr/>
        </p:nvSpPr>
        <p:spPr>
          <a:xfrm>
            <a:off x="1274944" y="4020219"/>
            <a:ext cx="4240712" cy="7547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Дополнено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Поручительство</a:t>
            </a:r>
            <a:endParaRPr lang="en-US" sz="1600" b="1" dirty="0"/>
          </a:p>
        </p:txBody>
      </p:sp>
      <p:sp>
        <p:nvSpPr>
          <p:cNvPr id="51" name="Shape 18"/>
          <p:cNvSpPr/>
          <p:nvPr/>
        </p:nvSpPr>
        <p:spPr>
          <a:xfrm>
            <a:off x="1112579" y="5050886"/>
            <a:ext cx="4746810" cy="942498"/>
          </a:xfrm>
          <a:prstGeom prst="rect">
            <a:avLst/>
          </a:prstGeom>
          <a:solidFill>
            <a:srgbClr val="D8EAED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2" name="Text 19"/>
          <p:cNvSpPr/>
          <p:nvPr/>
        </p:nvSpPr>
        <p:spPr>
          <a:xfrm>
            <a:off x="1274944" y="5100138"/>
            <a:ext cx="4240712" cy="7547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ru-RU" sz="1600" dirty="0" smtClean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Дополнено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475569"/>
                </a:solidFill>
                <a:latin typeface="Calibri" pitchFamily="34" charset="0"/>
                <a:cs typeface="Calibri" pitchFamily="34" charset="-120"/>
              </a:rPr>
              <a:t>Залог</a:t>
            </a:r>
            <a:endParaRPr lang="en-US" sz="1600" b="1" dirty="0"/>
          </a:p>
        </p:txBody>
      </p:sp>
      <p:sp>
        <p:nvSpPr>
          <p:cNvPr id="53" name="Shape 23"/>
          <p:cNvSpPr/>
          <p:nvPr/>
        </p:nvSpPr>
        <p:spPr>
          <a:xfrm>
            <a:off x="1110600" y="5052955"/>
            <a:ext cx="87710" cy="94043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54" name="Shape 23"/>
          <p:cNvSpPr/>
          <p:nvPr/>
        </p:nvSpPr>
        <p:spPr>
          <a:xfrm>
            <a:off x="1119732" y="3981086"/>
            <a:ext cx="87710" cy="94043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59443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9011</TotalTime>
  <Words>914</Words>
  <Application>Microsoft Office PowerPoint</Application>
  <PresentationFormat>Широкоэкранный</PresentationFormat>
  <Paragraphs>175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Inter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темы презентации</dc:title>
  <dc:creator>Margarita</dc:creator>
  <cp:lastModifiedBy>Сапронова Екатерина Николаевна</cp:lastModifiedBy>
  <cp:revision>224</cp:revision>
  <cp:lastPrinted>2026-07-22T14:07:28Z</cp:lastPrinted>
  <dcterms:created xsi:type="dcterms:W3CDTF">2026-04-02T08:35:59Z</dcterms:created>
  <dcterms:modified xsi:type="dcterms:W3CDTF">2026-07-22T14:28:52Z</dcterms:modified>
</cp:coreProperties>
</file>