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0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59"/>
  </p:normalViewPr>
  <p:slideViewPr>
    <p:cSldViewPr snapToGrid="0">
      <p:cViewPr>
        <p:scale>
          <a:sx n="90" d="100"/>
          <a:sy n="90" d="100"/>
        </p:scale>
        <p:origin x="-5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A473E-3945-7E65-4EB4-FE78D1D7D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EDDA38-A643-F2ED-C85C-72579105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08F23-C530-1D59-0DD4-8026DEFF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55AC2E-EA3E-2EE0-2464-A8F6772B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F7041D-EE19-85EA-1747-EF1A281C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0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7BE56-92A4-5571-D23B-A24EAE7A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6A8F48-FDCB-C388-2595-996F214B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CC34ED-42A4-02E3-7F95-CE2ACEA9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9FA44E-FFF3-1FC4-9DAB-9CBC89A3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D354E-022B-DCDE-C9FA-18DE0749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07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3A8753-FB88-2E99-E8EA-6D99F1F68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4BEE21-93C6-AF3B-5D6D-120D1CA97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6911E0-0070-ED91-C5B7-3AD7F4A3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173114-7565-F094-5631-9E406EEB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EFBADC-C6E4-8E29-AE88-ED173584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40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D273C-A008-DFE1-52F0-3C67AD1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95E26E-D8E7-A083-0627-6D4BC684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145958-FFC6-E742-466A-13283F6F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92C0EC-791A-832F-55F8-F7B7A736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86C366-FECF-5DCC-1758-4DA358F5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28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A5F9B-17F9-9C53-1613-5EA89B2B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C4EA00-1493-7C82-B2F2-D4E9F741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2B893B-1364-53B4-0650-C3457D3B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BE0BD0-B719-9155-2772-8DE0DD92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098845-B756-61A9-0A89-B15766C0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DB2A6-F295-DD60-AEE3-76938A56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BB15-A58A-E805-50D5-44B523D00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18C669-93B4-53B1-12B4-459038996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E62514-918B-61BD-ED93-1815E310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314689-8C5C-8777-AAE3-88E78DEF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D34A65-4B5A-0D63-7E35-BC69A4F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5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85412-ED6F-E41E-484F-7000EA16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5A3E52-D492-5A06-9643-26031A03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2FE890-2C57-C14D-A2AE-10F8B7A98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3DB879-DC94-80AD-CAD6-6BFDAB0B6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8B0D0A-CECE-0795-8619-B8C1B0034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6E499C5-3FD6-638A-3E71-1E2B36D1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7C2C07-A471-355A-8D37-1F82E852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2D99B83-6D81-050E-DC7C-3BFC79C5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0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4395F-32BB-1B81-7A2D-300E3EF1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7DEF2C-ACD5-D658-296D-FB991F15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C8AFF9-828C-8409-4672-2A19631A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255190-91D7-789B-B1F1-A8AB1DA3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36DEAA-E9C5-478D-9572-3E64CB65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26B2CD-7BBB-121E-AA31-68872F9C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0C85DA-A4EB-4E2D-CD42-D37CC0D1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0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35AF6-CD04-A522-7119-4B370A76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6D878D-A00E-75E6-E891-0C199F0D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1BB0B7-518C-3B2D-D0D5-9CDB9A5A9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E37A58-077B-B78F-4CE7-D16E2572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7A9A11-3F17-C8A2-59FD-3013AB91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D03C74-7D51-FBFF-BF73-581AFABD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1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0ED49-5587-1935-CE74-6CDB3BA8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D7683A-25B5-3D9D-DF9D-E37172C18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5A79EE-2E37-96B0-EADA-0D4D02757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95E2CE-F108-3411-0A1A-E525672B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84014D-694E-25C7-F66D-C69ABB0D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45A60A-D331-19A3-970D-F97A94D5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45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D202B-06AB-3DFB-9A13-484E6309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F0EC56-9291-3832-80F1-D9D356D11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1421B3-7CDB-58C5-470F-CFDE3A5B6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25B-CDFD-B843-85C6-21C338C92B0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D89E0B-8C16-296A-0267-D819A3214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0383CE-627B-1CBB-071D-B42CCFA8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09A8-BEE1-3A46-B292-446F9EB3A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pages/reestr-inostryannykh-agent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753546-8CFA-FF5C-6C49-062AB4B42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6" y="2684461"/>
            <a:ext cx="8805864" cy="2009773"/>
          </a:xfrm>
        </p:spPr>
        <p:txBody>
          <a:bodyPr>
            <a:normAutofit/>
          </a:bodyPr>
          <a:lstStyle/>
          <a:p>
            <a:pPr algn="l"/>
            <a:r>
              <a:rPr lang="ru-RU" sz="66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НДФЛ и страховые взносы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B7D3AE-BC31-3F9E-315B-67FAF9B1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924" y="5315736"/>
            <a:ext cx="6233014" cy="1542263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Владислав Волков, </a:t>
            </a:r>
            <a:r>
              <a:rPr lang="ru-RU" dirty="0">
                <a:solidFill>
                  <a:schemeClr val="bg1"/>
                </a:solidFill>
              </a:rPr>
              <a:t>заместитель начальника Управления налогообложения доходов физических лиц и администрирования страховых взносов ФНС России</a:t>
            </a:r>
            <a:endParaRPr lang="ru-RU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1C3AD335-B16E-1302-EC9B-1E0F0C6EEE91}"/>
              </a:ext>
            </a:extLst>
          </p:cNvPr>
          <p:cNvSpPr txBox="1">
            <a:spLocks/>
          </p:cNvSpPr>
          <p:nvPr/>
        </p:nvSpPr>
        <p:spPr>
          <a:xfrm>
            <a:off x="2066924" y="5771349"/>
            <a:ext cx="4476751" cy="245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FE5C348-3738-D1F0-361D-316AABB69A67}"/>
              </a:ext>
            </a:extLst>
          </p:cNvPr>
          <p:cNvSpPr/>
          <p:nvPr/>
        </p:nvSpPr>
        <p:spPr>
          <a:xfrm>
            <a:off x="681036" y="5136355"/>
            <a:ext cx="1157287" cy="1157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42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>
            <a:extLst>
              <a:ext uri="{FF2B5EF4-FFF2-40B4-BE49-F238E27FC236}">
                <a16:creationId xmlns:a16="http://schemas.microsoft.com/office/drawing/2014/main" xmlns="" id="{A96000C2-C23D-0FCC-0151-0F5C75042C4D}"/>
              </a:ext>
            </a:extLst>
          </p:cNvPr>
          <p:cNvSpPr/>
          <p:nvPr/>
        </p:nvSpPr>
        <p:spPr>
          <a:xfrm>
            <a:off x="-405352" y="1055802"/>
            <a:ext cx="12120480" cy="81264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Применение стандартных вычетов (+лимиты для расчета)</a:t>
            </a:r>
            <a:endParaRPr kumimoji="0" lang="ru-RU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27152AF-0FB1-A8FF-C991-18A76C3CF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9222037"/>
              </p:ext>
            </p:extLst>
          </p:nvPr>
        </p:nvGraphicFramePr>
        <p:xfrm>
          <a:off x="266963" y="1164931"/>
          <a:ext cx="11658074" cy="5462016"/>
        </p:xfrm>
        <a:graphic>
          <a:graphicData uri="http://schemas.openxmlformats.org/drawingml/2006/table">
            <a:tbl>
              <a:tblPr firstRow="1" bandRow="1"/>
              <a:tblGrid>
                <a:gridCol w="1954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3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8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1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Месяц получения дохода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Сумма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основной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базы </a:t>
                      </a:r>
                      <a:r>
                        <a:rPr lang="ru-RU" dirty="0" smtClean="0"/>
                        <a:t>/нарастающим </a:t>
                      </a:r>
                      <a:r>
                        <a:rPr lang="ru-RU" dirty="0"/>
                        <a:t>итогом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Предоставление стандартных вычетов на детей/ подопечных в месяце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Доходы в виде РК и СН</a:t>
                      </a:r>
                      <a:br>
                        <a:rPr lang="ru-RU" dirty="0"/>
                      </a:br>
                      <a:r>
                        <a:rPr lang="ru-RU" dirty="0"/>
                        <a:t>(п. 6.2 ст. 210 </a:t>
                      </a:r>
                      <a:r>
                        <a:rPr lang="ru-RU" dirty="0" smtClean="0"/>
                        <a:t>НК)</a:t>
                      </a:r>
                      <a:endParaRPr lang="ru-RU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Доходы, связанные с СВО </a:t>
                      </a:r>
                      <a:br>
                        <a:rPr lang="ru-RU" dirty="0"/>
                      </a:br>
                      <a:r>
                        <a:rPr lang="ru-RU" dirty="0"/>
                        <a:t>(п. 6.1 ст. 210 </a:t>
                      </a:r>
                      <a:br>
                        <a:rPr lang="ru-RU" dirty="0"/>
                      </a:br>
                      <a:r>
                        <a:rPr lang="ru-RU" dirty="0" smtClean="0"/>
                        <a:t>НК)</a:t>
                      </a:r>
                      <a:endParaRPr lang="ru-RU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Иные виды доходов (в </a:t>
                      </a:r>
                      <a:r>
                        <a:rPr lang="ru-RU" dirty="0" smtClean="0"/>
                        <a:t>том числе </a:t>
                      </a:r>
                      <a:r>
                        <a:rPr lang="ru-RU" baseline="0" dirty="0"/>
                        <a:t>дивиденды)</a:t>
                      </a:r>
                      <a:endParaRPr lang="ru-RU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Январь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/65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7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8000" lvl="2" algn="l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участвуют</a:t>
                      </a:r>
                      <a:r>
                        <a:rPr lang="ru-RU" dirty="0"/>
                        <a:t> </a:t>
                      </a:r>
                      <a:br>
                        <a:rPr lang="ru-RU" dirty="0"/>
                      </a:br>
                      <a:r>
                        <a:rPr lang="ru-RU" dirty="0"/>
                        <a:t>в расчете лимитов </a:t>
                      </a:r>
                      <a:br>
                        <a:rPr lang="ru-RU" dirty="0"/>
                      </a:br>
                      <a:r>
                        <a:rPr lang="ru-RU" dirty="0"/>
                        <a:t>по абз. 16 п. 4 </a:t>
                      </a:r>
                      <a:br>
                        <a:rPr lang="ru-RU" dirty="0"/>
                      </a:br>
                      <a:r>
                        <a:rPr lang="ru-RU" dirty="0"/>
                        <a:t>ст. 218 </a:t>
                      </a:r>
                      <a:r>
                        <a:rPr lang="ru-RU" dirty="0" smtClean="0"/>
                        <a:t>НК</a:t>
                      </a:r>
                      <a:r>
                        <a:rPr lang="ru-RU" baseline="0" dirty="0" smtClean="0"/>
                        <a:t> </a:t>
                      </a:r>
                      <a:endParaRPr lang="ru-RU" baseline="0" dirty="0"/>
                    </a:p>
                    <a:p>
                      <a:pPr lvl="1" algn="ctr"/>
                      <a:endParaRPr lang="ru-RU" baseline="0" dirty="0"/>
                    </a:p>
                    <a:p>
                      <a:pPr algn="ctr"/>
                      <a:endParaRPr lang="ru-RU" baseline="0" dirty="0"/>
                    </a:p>
                    <a:p>
                      <a:pPr algn="ctr"/>
                      <a:endParaRPr lang="ru-RU" baseline="0" dirty="0"/>
                    </a:p>
                    <a:p>
                      <a:pPr lvl="2" algn="r"/>
                      <a:r>
                        <a:rPr lang="ru-RU" baseline="0" dirty="0"/>
                        <a:t>К базам 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можно </a:t>
                      </a:r>
                    </a:p>
                    <a:p>
                      <a:pPr lvl="2" algn="r"/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применять стандартные </a:t>
                      </a:r>
                    </a:p>
                    <a:p>
                      <a:pPr lvl="2" algn="r"/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вычеты</a:t>
                      </a:r>
                      <a:r>
                        <a:rPr lang="ru-RU" baseline="0" dirty="0"/>
                        <a:t>, если вычеты </a:t>
                      </a:r>
                    </a:p>
                    <a:p>
                      <a:pPr lvl="2" algn="r"/>
                      <a:r>
                        <a:rPr lang="ru-RU" baseline="0" dirty="0"/>
                        <a:t>не были применены </a:t>
                      </a:r>
                    </a:p>
                    <a:p>
                      <a:pPr lvl="2" algn="r"/>
                      <a:r>
                        <a:rPr lang="ru-RU" baseline="0" dirty="0"/>
                        <a:t>к другим базам </a:t>
                      </a:r>
                      <a:endParaRPr lang="ru-RU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участвуют</a:t>
                      </a:r>
                      <a:r>
                        <a:rPr lang="ru-RU" dirty="0"/>
                        <a:t> в расчете лимитов </a:t>
                      </a:r>
                      <a:br>
                        <a:rPr lang="ru-RU" dirty="0"/>
                      </a:br>
                      <a:r>
                        <a:rPr lang="ru-RU" dirty="0"/>
                        <a:t>по абз.</a:t>
                      </a:r>
                      <a:r>
                        <a:rPr lang="ru-RU" baseline="0" dirty="0"/>
                        <a:t> 16 п. 4 ст. 218 </a:t>
                      </a:r>
                      <a:r>
                        <a:rPr lang="ru-RU" baseline="0" dirty="0" smtClean="0"/>
                        <a:t>НК. </a:t>
                      </a:r>
                      <a:r>
                        <a:rPr lang="ru-RU" baseline="0" dirty="0"/>
                        <a:t/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К доходам </a:t>
                      </a:r>
                      <a:r>
                        <a:rPr lang="ru-RU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baseline="0" dirty="0"/>
                        <a:t> применяются </a:t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стандартные вычеты</a:t>
                      </a:r>
                      <a:endParaRPr lang="ru-RU" dirty="0"/>
                    </a:p>
                  </a:txBody>
                  <a:tcPr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Февраль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/130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Март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ru-RU" sz="2000" baseline="0" dirty="0" smtClean="0">
                          <a:solidFill>
                            <a:srgbClr val="00B050"/>
                          </a:solidFill>
                        </a:rPr>
                        <a:t>195 </a:t>
                      </a:r>
                      <a:r>
                        <a:rPr lang="ru-RU" sz="2000" baseline="0" dirty="0">
                          <a:solidFill>
                            <a:srgbClr val="00B050"/>
                          </a:solidFill>
                        </a:rPr>
                        <a:t>000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Апрель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/260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Май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/325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Июнь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/390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Июль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65 000 </a:t>
                      </a:r>
                    </a:p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/455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aseline="0" dirty="0">
                          <a:solidFill>
                            <a:srgbClr val="FF0000"/>
                          </a:solidFill>
                        </a:rPr>
                        <a:t>000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ru-RU" sz="900" dirty="0"/>
                        <a:t>Превышен </a:t>
                      </a:r>
                    </a:p>
                    <a:p>
                      <a:pPr algn="r"/>
                      <a:r>
                        <a:rPr lang="ru-RU" sz="900" dirty="0"/>
                        <a:t>лимит по 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абз. 16 п. 4 </a:t>
                      </a:r>
                    </a:p>
                    <a:p>
                      <a:pPr algn="r"/>
                      <a:r>
                        <a:rPr lang="ru-RU" sz="900" dirty="0"/>
                        <a:t>ст. 218 </a:t>
                      </a:r>
                      <a:r>
                        <a:rPr lang="ru-RU" sz="900" dirty="0" smtClean="0"/>
                        <a:t>НК </a:t>
                      </a:r>
                      <a:endParaRPr lang="ru-RU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C7AC9852-DFCA-B538-F602-16E594439678}"/>
              </a:ext>
            </a:extLst>
          </p:cNvPr>
          <p:cNvSpPr/>
          <p:nvPr/>
        </p:nvSpPr>
        <p:spPr>
          <a:xfrm rot="18815398">
            <a:off x="5347903" y="2697178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Фигура, имеющая форму буквы L 10">
            <a:extLst>
              <a:ext uri="{FF2B5EF4-FFF2-40B4-BE49-F238E27FC236}">
                <a16:creationId xmlns:a16="http://schemas.microsoft.com/office/drawing/2014/main" xmlns="" id="{9C596259-B0D0-4DE9-DD52-7BD4DF30CA4F}"/>
              </a:ext>
            </a:extLst>
          </p:cNvPr>
          <p:cNvSpPr/>
          <p:nvPr/>
        </p:nvSpPr>
        <p:spPr>
          <a:xfrm rot="18815398">
            <a:off x="5365562" y="3293075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Фигура, имеющая форму буквы L 11">
            <a:extLst>
              <a:ext uri="{FF2B5EF4-FFF2-40B4-BE49-F238E27FC236}">
                <a16:creationId xmlns:a16="http://schemas.microsoft.com/office/drawing/2014/main" xmlns="" id="{420710A5-A00B-F24E-0DF4-DE4391935899}"/>
              </a:ext>
            </a:extLst>
          </p:cNvPr>
          <p:cNvSpPr/>
          <p:nvPr/>
        </p:nvSpPr>
        <p:spPr>
          <a:xfrm rot="18815398">
            <a:off x="5347902" y="3854283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Фигура, имеющая форму буквы L 12">
            <a:extLst>
              <a:ext uri="{FF2B5EF4-FFF2-40B4-BE49-F238E27FC236}">
                <a16:creationId xmlns:a16="http://schemas.microsoft.com/office/drawing/2014/main" xmlns="" id="{7ADBF0F7-0570-8366-4FE2-AC7361A1AFCD}"/>
              </a:ext>
            </a:extLst>
          </p:cNvPr>
          <p:cNvSpPr/>
          <p:nvPr/>
        </p:nvSpPr>
        <p:spPr>
          <a:xfrm rot="18815398">
            <a:off x="5347901" y="4473677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xmlns="" id="{E4410041-08DF-5783-F87C-10E4C9683C63}"/>
              </a:ext>
            </a:extLst>
          </p:cNvPr>
          <p:cNvSpPr/>
          <p:nvPr/>
        </p:nvSpPr>
        <p:spPr>
          <a:xfrm rot="18815398">
            <a:off x="5347901" y="4972481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Фигура, имеющая форму буквы L 14">
            <a:extLst>
              <a:ext uri="{FF2B5EF4-FFF2-40B4-BE49-F238E27FC236}">
                <a16:creationId xmlns:a16="http://schemas.microsoft.com/office/drawing/2014/main" xmlns="" id="{9FEE91C6-3B63-214D-EFC3-6653D1E32628}"/>
              </a:ext>
            </a:extLst>
          </p:cNvPr>
          <p:cNvSpPr/>
          <p:nvPr/>
        </p:nvSpPr>
        <p:spPr>
          <a:xfrm rot="18815398">
            <a:off x="5346708" y="5494048"/>
            <a:ext cx="461319" cy="27184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Знак запрета 9">
            <a:extLst>
              <a:ext uri="{FF2B5EF4-FFF2-40B4-BE49-F238E27FC236}">
                <a16:creationId xmlns:a16="http://schemas.microsoft.com/office/drawing/2014/main" xmlns="" id="{4F636498-6411-9E9B-F2EC-5B796502AF59}"/>
              </a:ext>
            </a:extLst>
          </p:cNvPr>
          <p:cNvSpPr/>
          <p:nvPr/>
        </p:nvSpPr>
        <p:spPr>
          <a:xfrm>
            <a:off x="5290405" y="6097925"/>
            <a:ext cx="444844" cy="428368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нак запрета 9">
            <a:extLst>
              <a:ext uri="{FF2B5EF4-FFF2-40B4-BE49-F238E27FC236}">
                <a16:creationId xmlns:a16="http://schemas.microsoft.com/office/drawing/2014/main" xmlns="" id="{08C5B70B-E616-76B2-34C5-FA97E496BCF5}"/>
              </a:ext>
            </a:extLst>
          </p:cNvPr>
          <p:cNvSpPr/>
          <p:nvPr/>
        </p:nvSpPr>
        <p:spPr>
          <a:xfrm>
            <a:off x="11118558" y="2618918"/>
            <a:ext cx="444844" cy="428368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Фигура, имеющая форму буквы L 17">
            <a:extLst>
              <a:ext uri="{FF2B5EF4-FFF2-40B4-BE49-F238E27FC236}">
                <a16:creationId xmlns:a16="http://schemas.microsoft.com/office/drawing/2014/main" xmlns="" id="{9D3F2F8C-CA8B-A605-36C5-E1F568D87406}"/>
              </a:ext>
            </a:extLst>
          </p:cNvPr>
          <p:cNvSpPr/>
          <p:nvPr/>
        </p:nvSpPr>
        <p:spPr>
          <a:xfrm rot="18815398">
            <a:off x="6989070" y="4281844"/>
            <a:ext cx="648947" cy="449919"/>
          </a:xfrm>
          <a:prstGeom prst="corner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2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48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>
            <a:extLst>
              <a:ext uri="{FF2B5EF4-FFF2-40B4-BE49-F238E27FC236}">
                <a16:creationId xmlns:a16="http://schemas.microsoft.com/office/drawing/2014/main" xmlns="" id="{A5A3D4E5-696A-7F51-969D-BD93250E5B76}"/>
              </a:ext>
            </a:extLst>
          </p:cNvPr>
          <p:cNvSpPr/>
          <p:nvPr/>
        </p:nvSpPr>
        <p:spPr>
          <a:xfrm>
            <a:off x="518476" y="1502098"/>
            <a:ext cx="10774836" cy="828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Снижение</a:t>
            </a:r>
            <a:r>
              <a:rPr lang="ru-RU" spc="50" dirty="0">
                <a:solidFill>
                  <a:srgbClr val="253775"/>
                </a:solidFill>
                <a:latin typeface="Montserrat SemiBold" pitchFamily="2" charset="0"/>
                <a:ea typeface="+mj-ea"/>
                <a:cs typeface="+mj-cs"/>
              </a:rPr>
              <a:t>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для организаций радиоэлектронной промышленности пониженного тарифа страховых взносов свыше предельной величины базы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</a:rPr>
              <a:t> с 7,6% до 0,0% </a:t>
            </a:r>
            <a:endParaRPr lang="ru-RU" spc="50" dirty="0">
              <a:solidFill>
                <a:schemeClr val="bg1"/>
              </a:solidFill>
              <a:latin typeface="Montserrat SemiBold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29">
            <a:extLst>
              <a:ext uri="{FF2B5EF4-FFF2-40B4-BE49-F238E27FC236}">
                <a16:creationId xmlns:a16="http://schemas.microsoft.com/office/drawing/2014/main" xmlns="" id="{94C2665B-F4A8-4BAB-967E-6247DCF57DC1}"/>
              </a:ext>
            </a:extLst>
          </p:cNvPr>
          <p:cNvSpPr/>
          <p:nvPr/>
        </p:nvSpPr>
        <p:spPr>
          <a:xfrm>
            <a:off x="593889" y="2258585"/>
            <a:ext cx="10878531" cy="13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Пониженный тариф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страховых взносов для субъектов МСП </a:t>
            </a:r>
            <a:b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</a:b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(15% с выплат, превышающих 1,5 МРОТ) только в приоритетных отраслях по перечню ОКВЭД, определяемому </a:t>
            </a:r>
            <a:r>
              <a:rPr lang="ru-RU" spc="50" dirty="0" smtClean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Правительством</a:t>
            </a:r>
            <a:endParaRPr lang="ru-RU" spc="50" dirty="0">
              <a:solidFill>
                <a:schemeClr val="bg1"/>
              </a:solidFill>
              <a:latin typeface="Montserrat SemiBold" pitchFamily="2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 smtClean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(постановление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от </a:t>
            </a:r>
            <a:r>
              <a:rPr lang="ru-RU" spc="50" dirty="0" smtClean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27.12.2025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№ 4125-р)</a:t>
            </a:r>
          </a:p>
        </p:txBody>
      </p:sp>
      <p:sp>
        <p:nvSpPr>
          <p:cNvPr id="7" name="Прямоугольник 29">
            <a:extLst>
              <a:ext uri="{FF2B5EF4-FFF2-40B4-BE49-F238E27FC236}">
                <a16:creationId xmlns:a16="http://schemas.microsoft.com/office/drawing/2014/main" xmlns="" id="{88C6540F-6B79-F2B7-CE3B-EB1C771173A2}"/>
              </a:ext>
            </a:extLst>
          </p:cNvPr>
          <p:cNvSpPr/>
          <p:nvPr/>
        </p:nvSpPr>
        <p:spPr>
          <a:xfrm>
            <a:off x="678730" y="3850832"/>
            <a:ext cx="10793690" cy="904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Увеличение</a:t>
            </a:r>
            <a:r>
              <a:rPr lang="ru-RU" spc="50" dirty="0">
                <a:solidFill>
                  <a:srgbClr val="253775"/>
                </a:solidFill>
                <a:latin typeface="Montserrat SemiBold" pitchFamily="2" charset="0"/>
                <a:ea typeface="+mj-ea"/>
                <a:cs typeface="+mj-cs"/>
              </a:rPr>
              <a:t>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тарифа страховых взносов для ИТ-организаций </a:t>
            </a:r>
            <a:b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</a:b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с 7,6% до 15% в пределах предельной величины базы </a:t>
            </a:r>
          </a:p>
        </p:txBody>
      </p:sp>
      <p:sp>
        <p:nvSpPr>
          <p:cNvPr id="10" name="Прямоугольник 29">
            <a:extLst>
              <a:ext uri="{FF2B5EF4-FFF2-40B4-BE49-F238E27FC236}">
                <a16:creationId xmlns:a16="http://schemas.microsoft.com/office/drawing/2014/main" xmlns="" id="{0C0DD59F-6DFE-0547-61A8-8BABECB93931}"/>
              </a:ext>
            </a:extLst>
          </p:cNvPr>
          <p:cNvSpPr/>
          <p:nvPr/>
        </p:nvSpPr>
        <p:spPr>
          <a:xfrm>
            <a:off x="593889" y="4704673"/>
            <a:ext cx="10919381" cy="651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Исключение возможности 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применения пониженных тарифов для ИТ-организаций организациями – участниками проекта «</a:t>
            </a:r>
            <a:r>
              <a:rPr lang="ru-RU" spc="50" dirty="0" err="1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Сколково</a:t>
            </a: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»</a:t>
            </a:r>
          </a:p>
        </p:txBody>
      </p:sp>
      <p:sp>
        <p:nvSpPr>
          <p:cNvPr id="12" name="Прямоугольник 29">
            <a:extLst>
              <a:ext uri="{FF2B5EF4-FFF2-40B4-BE49-F238E27FC236}">
                <a16:creationId xmlns:a16="http://schemas.microsoft.com/office/drawing/2014/main" xmlns="" id="{754746CB-1F21-132B-2129-822764939B49}"/>
              </a:ext>
            </a:extLst>
          </p:cNvPr>
          <p:cNvSpPr/>
          <p:nvPr/>
        </p:nvSpPr>
        <p:spPr>
          <a:xfrm>
            <a:off x="593889" y="5618389"/>
            <a:ext cx="11302738" cy="1039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>
                <a:solidFill>
                  <a:schemeClr val="bg1"/>
                </a:solidFill>
                <a:latin typeface="Montserrat SemiBold" pitchFamily="2" charset="0"/>
                <a:ea typeface="+mj-ea"/>
                <a:cs typeface="+mj-cs"/>
              </a:rPr>
              <a:t>Для руководителей коммерческих организаций минимальная база по страховым взносам в размере</a:t>
            </a:r>
            <a:r>
              <a:rPr lang="ru-RU" spc="50" dirty="0">
                <a:solidFill>
                  <a:srgbClr val="253775"/>
                </a:solidFill>
                <a:latin typeface="Montserrat SemiBold" pitchFamily="2" charset="0"/>
                <a:ea typeface="+mj-ea"/>
                <a:cs typeface="+mj-cs"/>
              </a:rPr>
              <a:t> </a:t>
            </a:r>
            <a:r>
              <a:rPr lang="ru-RU" spc="50" dirty="0" smtClean="0">
                <a:solidFill>
                  <a:srgbClr val="253775"/>
                </a:solidFill>
                <a:latin typeface="Montserrat SemiBold" pitchFamily="2" charset="0"/>
                <a:ea typeface="+mj-ea"/>
                <a:cs typeface="+mj-cs"/>
              </a:rPr>
              <a:t/>
            </a:r>
            <a:br>
              <a:rPr lang="ru-RU" spc="50" dirty="0" smtClean="0">
                <a:solidFill>
                  <a:srgbClr val="253775"/>
                </a:solidFill>
                <a:latin typeface="Montserrat SemiBold" pitchFamily="2" charset="0"/>
                <a:ea typeface="+mj-ea"/>
                <a:cs typeface="+mj-cs"/>
              </a:rPr>
            </a:br>
            <a:r>
              <a:rPr lang="ru-RU" spc="50" dirty="0" smtClean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1 </a:t>
            </a:r>
            <a:r>
              <a:rPr lang="ru-RU" spc="50" dirty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МРОТ в месяц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chemeClr val="accent5"/>
              </a:buClr>
              <a:buSzPct val="90000"/>
            </a:pPr>
            <a:r>
              <a:rPr lang="ru-RU" spc="50" dirty="0" smtClean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С 01.01.2026 </a:t>
            </a:r>
            <a:r>
              <a:rPr lang="en-US" dirty="0" smtClean="0">
                <a:solidFill>
                  <a:schemeClr val="accent2"/>
                </a:solidFill>
              </a:rPr>
              <a:t>–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spc="50" dirty="0" smtClean="0">
                <a:solidFill>
                  <a:srgbClr val="E84A35"/>
                </a:solidFill>
                <a:latin typeface="Montserrat SemiBold" pitchFamily="2" charset="0"/>
                <a:ea typeface="+mj-ea"/>
                <a:cs typeface="+mj-cs"/>
              </a:rPr>
              <a:t>27 093 </a:t>
            </a:r>
            <a:endParaRPr lang="ru-RU" spc="50" dirty="0">
              <a:solidFill>
                <a:srgbClr val="E84A35"/>
              </a:solidFill>
              <a:latin typeface="Montserrat SemiBold" pitchFamily="2" charset="0"/>
              <a:ea typeface="+mj-ea"/>
              <a:cs typeface="+mj-cs"/>
            </a:endParaRPr>
          </a:p>
        </p:txBody>
      </p:sp>
      <p:sp>
        <p:nvSpPr>
          <p:cNvPr id="14" name="Google Shape;286;p16">
            <a:extLst>
              <a:ext uri="{FF2B5EF4-FFF2-40B4-BE49-F238E27FC236}">
                <a16:creationId xmlns:a16="http://schemas.microsoft.com/office/drawing/2014/main" xmlns="" id="{7050E7A2-7997-AE75-B2BC-B79A15356A03}"/>
              </a:ext>
            </a:extLst>
          </p:cNvPr>
          <p:cNvSpPr txBox="1">
            <a:spLocks/>
          </p:cNvSpPr>
          <p:nvPr/>
        </p:nvSpPr>
        <p:spPr>
          <a:xfrm>
            <a:off x="1991838" y="858706"/>
            <a:ext cx="10200162" cy="7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7500" lnSpcReduction="20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>
                <a:latin typeface="Lab Grotesque K" pitchFamily="2" charset="0"/>
                <a:ea typeface="Lab Grotesque K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42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Федеральный закон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от 28.11.2025 № 425-ФЗ по основным направлениям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налоговой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политики: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в части НДФЛ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110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>
            <a:extLst>
              <a:ext uri="{FF2B5EF4-FFF2-40B4-BE49-F238E27FC236}">
                <a16:creationId xmlns:a16="http://schemas.microsoft.com/office/drawing/2014/main" xmlns="" id="{2B855198-A67B-2530-72F6-2823EBE42AD9}"/>
              </a:ext>
            </a:extLst>
          </p:cNvPr>
          <p:cNvSpPr/>
          <p:nvPr/>
        </p:nvSpPr>
        <p:spPr>
          <a:xfrm>
            <a:off x="0" y="1677971"/>
            <a:ext cx="12120480" cy="81264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Отдельные изменения по Федеральному закону от 23.07.2025 № 227-ФЗ</a:t>
            </a:r>
          </a:p>
        </p:txBody>
      </p:sp>
      <p:sp>
        <p:nvSpPr>
          <p:cNvPr id="6" name="CustomShape 21">
            <a:extLst>
              <a:ext uri="{FF2B5EF4-FFF2-40B4-BE49-F238E27FC236}">
                <a16:creationId xmlns:a16="http://schemas.microsoft.com/office/drawing/2014/main" xmlns="" id="{97B5F84A-FF21-C0B5-BAB6-ACF75178D6C8}"/>
              </a:ext>
            </a:extLst>
          </p:cNvPr>
          <p:cNvSpPr/>
          <p:nvPr/>
        </p:nvSpPr>
        <p:spPr>
          <a:xfrm>
            <a:off x="777487" y="2803442"/>
            <a:ext cx="10284822" cy="345763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Не подлежат налогообложению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суммы единовременных выплат (в том числе в виде материальной помощи), осуществляемых работодателями работникам (родителям, усыновителям, опекунам) при рождении (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усыновлении/удочерении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) ребенка, установлении опеки над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ребенком, в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течение первого года после рождения (усыновления, удочерения), установления опеки, но не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более 1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млн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 руб.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на каждого ребенка (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абз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. 7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п. 8 ст. 217).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(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Ранее было не более 50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тыс. руб.)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DejaVu Sans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2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713AED9-340D-9FF9-CCA2-0E85D43D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16">
            <a:extLst>
              <a:ext uri="{FF2B5EF4-FFF2-40B4-BE49-F238E27FC236}">
                <a16:creationId xmlns:a16="http://schemas.microsoft.com/office/drawing/2014/main" xmlns="" id="{4DA57584-23AC-32DB-1D04-E9F4F1A9843D}"/>
              </a:ext>
            </a:extLst>
          </p:cNvPr>
          <p:cNvSpPr txBox="1">
            <a:spLocks/>
          </p:cNvSpPr>
          <p:nvPr/>
        </p:nvSpPr>
        <p:spPr>
          <a:xfrm>
            <a:off x="820048" y="1571553"/>
            <a:ext cx="12196632" cy="7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>
                <a:latin typeface="Lab Grotesque K" pitchFamily="2" charset="0"/>
                <a:ea typeface="Lab Grotesque K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42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Федеральный закон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от 28.11.2025 № 425-ФЗ по основным направлениям налоговой политики: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в части НДФЛ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b Grotesque K Bold" pitchFamily="2" charset="0"/>
                <a:cs typeface="Arial"/>
                <a:sym typeface="Arial"/>
              </a:rPr>
              <a:t>  </a:t>
            </a:r>
          </a:p>
        </p:txBody>
      </p:sp>
      <p:sp>
        <p:nvSpPr>
          <p:cNvPr id="3" name="Прямоугольник 29">
            <a:extLst>
              <a:ext uri="{FF2B5EF4-FFF2-40B4-BE49-F238E27FC236}">
                <a16:creationId xmlns:a16="http://schemas.microsoft.com/office/drawing/2014/main" xmlns="" id="{880BB2BE-3699-06AB-B8F5-28B39F20B128}"/>
              </a:ext>
            </a:extLst>
          </p:cNvPr>
          <p:cNvSpPr/>
          <p:nvPr/>
        </p:nvSpPr>
        <p:spPr>
          <a:xfrm>
            <a:off x="820047" y="2157791"/>
            <a:ext cx="10105361" cy="1836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r>
              <a:rPr lang="en-US" sz="24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C 2026 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года </a:t>
            </a:r>
            <a:r>
              <a:rPr lang="ru-RU" sz="24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к доходам граждан – налоговых резидентов ЕАЭС от трудовой деятельности будет применяться прогрессивная шкала налогообложения 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по </a:t>
            </a:r>
            <a:r>
              <a:rPr lang="ru-RU" sz="24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НДФЛ аналогично шкале налогообложения для резидентов РФ (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13–22</a:t>
            </a:r>
            <a:r>
              <a:rPr lang="ru-RU" sz="24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%)</a:t>
            </a:r>
            <a:endParaRPr lang="en-US" sz="2400" spc="50" dirty="0">
              <a:solidFill>
                <a:schemeClr val="bg1"/>
              </a:solidFill>
              <a:latin typeface="Montserrat SemiBold" pitchFamily="2" charset="0"/>
              <a:ea typeface="DejaVu Sans"/>
              <a:cs typeface="DejaVu Sans"/>
            </a:endParaRPr>
          </a:p>
        </p:txBody>
      </p:sp>
      <p:sp>
        <p:nvSpPr>
          <p:cNvPr id="6" name="Прямоугольник 29">
            <a:extLst>
              <a:ext uri="{FF2B5EF4-FFF2-40B4-BE49-F238E27FC236}">
                <a16:creationId xmlns:a16="http://schemas.microsoft.com/office/drawing/2014/main" xmlns="" id="{BC474333-01FD-C71E-6F27-AFE426DE68B9}"/>
              </a:ext>
            </a:extLst>
          </p:cNvPr>
          <p:cNvSpPr/>
          <p:nvPr/>
        </p:nvSpPr>
        <p:spPr>
          <a:xfrm>
            <a:off x="820048" y="4082382"/>
            <a:ext cx="10105360" cy="2125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r>
              <a:rPr lang="ru-RU" sz="2400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Расширено налоговое агентирование</a:t>
            </a:r>
            <a:r>
              <a:rPr lang="en-US" sz="2400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 </a:t>
            </a:r>
            <a:r>
              <a:rPr lang="ru-RU" sz="2400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на все доходы, полученные физическими лицами от организаторов азартных игр, проводимых в букмекерской конторе и тотализаторе (ранее организаторы азартных игр производили расчет НДФЛ с суммы, превышающей 15 тыс. 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руб.)</a:t>
            </a:r>
            <a:endParaRPr lang="ru-RU" sz="2400" spc="50" dirty="0">
              <a:solidFill>
                <a:schemeClr val="bg1"/>
              </a:solidFill>
              <a:latin typeface="Montserrat SemiBold" panose="00000700000000000000" pitchFamily="2" charset="-52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endParaRPr lang="ru-RU" spc="50" dirty="0">
              <a:solidFill>
                <a:schemeClr val="bg1"/>
              </a:solidFill>
              <a:latin typeface="Montserrat SemiBold" panose="00000700000000000000" pitchFamily="2" charset="-52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6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5382816-5606-25AB-EBE5-CF6071130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>
            <a:extLst>
              <a:ext uri="{FF2B5EF4-FFF2-40B4-BE49-F238E27FC236}">
                <a16:creationId xmlns:a16="http://schemas.microsoft.com/office/drawing/2014/main" xmlns="" id="{193A3A7F-1922-9666-3FE5-300F30F33210}"/>
              </a:ext>
            </a:extLst>
          </p:cNvPr>
          <p:cNvSpPr/>
          <p:nvPr/>
        </p:nvSpPr>
        <p:spPr>
          <a:xfrm>
            <a:off x="797126" y="1707384"/>
            <a:ext cx="10105361" cy="1836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r>
              <a:rPr lang="ru-RU" sz="24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В состав командировочных расходов, оплата которых работодателем не облагается НДФЛ, включаются расходы на оформление полиса ДМС, если он нужен для въезда в иностранное государство и пребывания в нем в период 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командировки</a:t>
            </a:r>
            <a:endParaRPr lang="en-US" sz="2400" spc="50" dirty="0">
              <a:solidFill>
                <a:schemeClr val="bg1"/>
              </a:solidFill>
              <a:latin typeface="Montserrat SemiBold" pitchFamily="2" charset="0"/>
              <a:ea typeface="DejaVu Sans"/>
              <a:cs typeface="DejaVu Sans"/>
            </a:endParaRPr>
          </a:p>
        </p:txBody>
      </p:sp>
      <p:sp>
        <p:nvSpPr>
          <p:cNvPr id="3" name="Прямоугольник 29">
            <a:extLst>
              <a:ext uri="{FF2B5EF4-FFF2-40B4-BE49-F238E27FC236}">
                <a16:creationId xmlns:a16="http://schemas.microsoft.com/office/drawing/2014/main" xmlns="" id="{3394FE22-CC99-09CE-29E0-7FA77826E5D1}"/>
              </a:ext>
            </a:extLst>
          </p:cNvPr>
          <p:cNvSpPr/>
          <p:nvPr/>
        </p:nvSpPr>
        <p:spPr>
          <a:xfrm>
            <a:off x="797126" y="3950509"/>
            <a:ext cx="10105360" cy="13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r>
              <a:rPr lang="ru-RU" sz="2400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ИП на УСН или </a:t>
            </a:r>
            <a:r>
              <a:rPr lang="ru-RU" sz="2400" spc="50" dirty="0" err="1" smtClean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автоУСН</a:t>
            </a:r>
            <a:r>
              <a:rPr lang="ru-RU" sz="2400" spc="50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 </a:t>
            </a:r>
            <a:r>
              <a:rPr lang="ru-RU" sz="2400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при получении доходов от вкладов (депозитов) в банках РФ уплачивают НДФЛ на основании СНУ в общем порядке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4472C4"/>
              </a:buClr>
              <a:buSzPct val="90000"/>
            </a:pPr>
            <a:r>
              <a:rPr lang="ru-RU" i="1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(ст. 2 </a:t>
            </a:r>
            <a:r>
              <a:rPr lang="ru-RU" i="1" spc="50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Федерального закона </a:t>
            </a:r>
            <a:r>
              <a:rPr lang="ru-RU" i="1" spc="50" dirty="0">
                <a:solidFill>
                  <a:schemeClr val="bg1"/>
                </a:solidFill>
                <a:latin typeface="Montserrat SemiBold" panose="00000700000000000000" pitchFamily="2" charset="-52"/>
                <a:ea typeface="DejaVu Sans"/>
                <a:cs typeface="DejaVu Sans"/>
              </a:rPr>
              <a:t>от 25.02.2022 №17-ФЗ об эксперименте АУСН)</a:t>
            </a:r>
          </a:p>
        </p:txBody>
      </p:sp>
    </p:spTree>
    <p:extLst>
      <p:ext uri="{BB962C8B-B14F-4D97-AF65-F5344CB8AC3E}">
        <p14:creationId xmlns:p14="http://schemas.microsoft.com/office/powerpoint/2010/main" xmlns="" val="59426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EFD2DC3-52D5-C3AC-E6C6-1F11D95A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E0B3EF-F4E6-9643-BF7E-D7BB7D61BE4C}"/>
              </a:ext>
            </a:extLst>
          </p:cNvPr>
          <p:cNvSpPr txBox="1"/>
          <p:nvPr/>
        </p:nvSpPr>
        <p:spPr>
          <a:xfrm>
            <a:off x="582051" y="1241497"/>
            <a:ext cx="6270912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7" b="1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При наличии статуса ИНОАГЕНТА </a:t>
            </a:r>
            <a:br>
              <a:rPr lang="ru-RU" sz="2267" b="1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</a:br>
            <a:r>
              <a:rPr lang="ru-RU" sz="2267" b="1" u="sng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хотя бы </a:t>
            </a:r>
            <a:r>
              <a:rPr lang="ru-RU" sz="2267" b="1" u="sng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1 </a:t>
            </a:r>
            <a:r>
              <a:rPr lang="ru-RU" sz="2267" b="1" u="sng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день в году</a:t>
            </a:r>
            <a:r>
              <a:rPr lang="ru-RU" sz="2267" b="1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 – ставка </a:t>
            </a:r>
            <a:r>
              <a:rPr lang="ru-RU" sz="2267" b="1" u="sng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НДФЛ 30%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6FF44A-889D-1484-C4F4-1294AB0975CF}"/>
              </a:ext>
            </a:extLst>
          </p:cNvPr>
          <p:cNvSpPr txBox="1"/>
          <p:nvPr/>
        </p:nvSpPr>
        <p:spPr>
          <a:xfrm>
            <a:off x="7449171" y="1117544"/>
            <a:ext cx="4128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Федеральный закон от 25.11.2025 № 425-ФЗ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58523A-97B3-39F3-7893-EC62CC79C9D1}"/>
              </a:ext>
            </a:extLst>
          </p:cNvPr>
          <p:cNvSpPr txBox="1"/>
          <p:nvPr/>
        </p:nvSpPr>
        <p:spPr>
          <a:xfrm>
            <a:off x="840188" y="2226174"/>
            <a:ext cx="6932387" cy="420564"/>
          </a:xfrm>
          <a:prstGeom prst="rect">
            <a:avLst/>
          </a:prstGeom>
          <a:solidFill>
            <a:srgbClr val="313448"/>
          </a:solidFill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Отмена освобождения от налогообложения </a:t>
            </a:r>
            <a:r>
              <a:rPr lang="ru-RU" sz="2133" dirty="0" smtClean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доходов: </a:t>
            </a:r>
            <a:endParaRPr lang="ru-RU" sz="2133" dirty="0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CF28A5-53E4-49D6-8C01-FDA12EB8BA55}"/>
              </a:ext>
            </a:extLst>
          </p:cNvPr>
          <p:cNvSpPr txBox="1"/>
          <p:nvPr/>
        </p:nvSpPr>
        <p:spPr>
          <a:xfrm>
            <a:off x="840188" y="2651499"/>
            <a:ext cx="93370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• от продажи имущества (недвижимости, транспорта, иного имущества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);</a:t>
            </a:r>
            <a:endParaRPr lang="ru-RU" sz="2400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774DF3-2166-496C-14C3-16BF62D11963}"/>
              </a:ext>
            </a:extLst>
          </p:cNvPr>
          <p:cNvSpPr txBox="1"/>
          <p:nvPr/>
        </p:nvSpPr>
        <p:spPr>
          <a:xfrm>
            <a:off x="840188" y="3031155"/>
            <a:ext cx="828092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• при реализации ценных бумаг, цифровой валюты, 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продаже </a:t>
            </a: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имущества </a:t>
            </a:r>
            <a:b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</a:b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  (отмена льготы при владении более 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пяти </a:t>
            </a: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лет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);</a:t>
            </a:r>
            <a:endParaRPr lang="ru-RU" sz="1867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B1156B-3749-CC18-AC8A-45160B6E0F85}"/>
              </a:ext>
            </a:extLst>
          </p:cNvPr>
          <p:cNvSpPr txBox="1"/>
          <p:nvPr/>
        </p:nvSpPr>
        <p:spPr>
          <a:xfrm>
            <a:off x="840190" y="3734113"/>
            <a:ext cx="933703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• при реализации акций, долей, паев российских </a:t>
            </a:r>
            <a:b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</a:b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  организаций высокотехнологичного (инновационного) </a:t>
            </a:r>
            <a:b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</a:b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  сектора экономики при владении более 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года;</a:t>
            </a:r>
            <a:endParaRPr lang="ru-RU" sz="1867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FED69E-90E6-D644-F139-82A73CD1AF75}"/>
              </a:ext>
            </a:extLst>
          </p:cNvPr>
          <p:cNvSpPr txBox="1"/>
          <p:nvPr/>
        </p:nvSpPr>
        <p:spPr>
          <a:xfrm>
            <a:off x="840188" y="4724394"/>
            <a:ext cx="57941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• при получении </a:t>
            </a:r>
            <a:r>
              <a:rPr lang="ru-RU" sz="1867" dirty="0" smtClean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наследства;</a:t>
            </a:r>
            <a:endParaRPr lang="ru-RU" sz="2400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60F531-D25F-D075-87AA-15A1117AE136}"/>
              </a:ext>
            </a:extLst>
          </p:cNvPr>
          <p:cNvSpPr txBox="1"/>
          <p:nvPr/>
        </p:nvSpPr>
        <p:spPr>
          <a:xfrm>
            <a:off x="820417" y="5140031"/>
            <a:ext cx="579417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• при получении имущества в дар </a:t>
            </a:r>
            <a:b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</a:br>
            <a:r>
              <a:rPr lang="ru-RU" sz="1867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  (в том числе от родственников)</a:t>
            </a:r>
            <a:endParaRPr lang="ru-RU" sz="2400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FFE5D1-1DCC-3D2A-2A33-86A895ED0120}"/>
              </a:ext>
            </a:extLst>
          </p:cNvPr>
          <p:cNvSpPr txBox="1"/>
          <p:nvPr/>
        </p:nvSpPr>
        <p:spPr>
          <a:xfrm>
            <a:off x="840188" y="5920030"/>
            <a:ext cx="5285121" cy="420564"/>
          </a:xfrm>
          <a:prstGeom prst="rect">
            <a:avLst/>
          </a:prstGeom>
          <a:solidFill>
            <a:srgbClr val="313448"/>
          </a:solidFill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prstClr val="white"/>
                </a:solidFill>
                <a:latin typeface="Arial"/>
                <a:ea typeface="DejaVu Sans"/>
                <a:cs typeface="DejaVu Sans"/>
              </a:rPr>
              <a:t>Отмена всех видов налоговых вычетов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F86D29-140E-0C38-8D4D-D5659996A2E7}"/>
              </a:ext>
            </a:extLst>
          </p:cNvPr>
          <p:cNvSpPr txBox="1"/>
          <p:nvPr/>
        </p:nvSpPr>
        <p:spPr>
          <a:xfrm>
            <a:off x="7222042" y="3975599"/>
            <a:ext cx="425231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bg1"/>
                </a:solidFill>
                <a:latin typeface="Arial"/>
                <a:ea typeface="DejaVu Sans"/>
                <a:cs typeface="DejaVu Sans"/>
              </a:rPr>
              <a:t>Реестр иностранных агентов (сайт Минюста России):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74EF4F-9B37-9083-4F1D-96A71241650E}"/>
              </a:ext>
            </a:extLst>
          </p:cNvPr>
          <p:cNvSpPr txBox="1"/>
          <p:nvPr/>
        </p:nvSpPr>
        <p:spPr>
          <a:xfrm>
            <a:off x="7536160" y="4794131"/>
            <a:ext cx="425231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u="sng" dirty="0">
                <a:solidFill>
                  <a:prstClr val="black"/>
                </a:solidFill>
                <a:latin typeface="Arial"/>
                <a:ea typeface="DejaVu Sans"/>
                <a:cs typeface="DejaVu Sans"/>
                <a:hlinkClick r:id="rId3"/>
              </a:rPr>
              <a:t>https://minjust.gov.ru/ru/pages/reestr-inostryannykh-agentov/</a:t>
            </a:r>
            <a:endParaRPr lang="ru-RU" sz="2133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26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EC089D6-D1AD-546D-7A28-86CB373B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4786D5-57D2-5D15-6CE8-37FE7553866E}"/>
              </a:ext>
            </a:extLst>
          </p:cNvPr>
          <p:cNvSpPr txBox="1"/>
          <p:nvPr/>
        </p:nvSpPr>
        <p:spPr>
          <a:xfrm>
            <a:off x="1147098" y="1275609"/>
            <a:ext cx="108966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Освобождены доходы в виде возмещения виновным лицом стоимости утраченного имущества по законодательству РФ, актам субъектов РФ и решениям местных органов</a:t>
            </a:r>
          </a:p>
          <a:p>
            <a:endParaRPr lang="ru-RU" sz="2000" spc="50" dirty="0">
              <a:solidFill>
                <a:schemeClr val="bg1"/>
              </a:solidFill>
              <a:latin typeface="Montserrat SemiBold" pitchFamily="2" charset="0"/>
              <a:ea typeface="DejaVu Sans"/>
              <a:cs typeface="DejaVu Sans"/>
            </a:endParaRPr>
          </a:p>
          <a:p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Уточнены льготы при продаже имущества семьям с детьми: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учитываются дети независимо от возраста, если признаны недееспособными;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учитываются дети, родившиеся до 30 апреля следующего года;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сравнение имеющегося имущества не только по площади, но и по КС </a:t>
            </a:r>
          </a:p>
          <a:p>
            <a:endParaRPr lang="ru-RU" sz="2000" spc="50" dirty="0">
              <a:solidFill>
                <a:schemeClr val="bg1"/>
              </a:solidFill>
              <a:latin typeface="Montserrat SemiBold" pitchFamily="2" charset="0"/>
              <a:ea typeface="DejaVu Sans"/>
              <a:cs typeface="DejaVu Sans"/>
            </a:endParaRPr>
          </a:p>
          <a:p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Стандартный вычет ГТО: не только при прохождении диспансеризации, но и профилактического медосмотра</a:t>
            </a:r>
          </a:p>
          <a:p>
            <a:endParaRPr lang="ru-RU" sz="2000" spc="50" dirty="0">
              <a:solidFill>
                <a:schemeClr val="bg1"/>
              </a:solidFill>
              <a:latin typeface="Montserrat SemiBold" pitchFamily="2" charset="0"/>
              <a:ea typeface="DejaVu Sans"/>
              <a:cs typeface="DejaVu Sans"/>
            </a:endParaRPr>
          </a:p>
          <a:p>
            <a:r>
              <a:rPr lang="ru-RU" sz="2000" spc="50" dirty="0">
                <a:solidFill>
                  <a:schemeClr val="bg1"/>
                </a:solidFill>
                <a:latin typeface="Montserrat SemiBold" pitchFamily="2" charset="0"/>
                <a:ea typeface="DejaVu Sans"/>
                <a:cs typeface="DejaVu Sans"/>
              </a:rPr>
              <a:t>Социальный вычет на фитнес при оплате за родителей-пенсионеров</a:t>
            </a:r>
          </a:p>
          <a:p>
            <a:endParaRPr lang="ru-RU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  <a:p>
            <a:endParaRPr lang="ru-RU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97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738EF5D-7144-7656-F4A7-2BB0FC63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4A0C2B-0971-040C-61AB-F27FACFBDCCD}"/>
              </a:ext>
            </a:extLst>
          </p:cNvPr>
          <p:cNvSpPr txBox="1"/>
          <p:nvPr/>
        </p:nvSpPr>
        <p:spPr>
          <a:xfrm>
            <a:off x="269107" y="2567225"/>
            <a:ext cx="29548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930" indent="-143930">
              <a:buFont typeface="Arial" panose="020B0604020202020204" pitchFamily="34" charset="0"/>
              <a:buChar char="•"/>
            </a:pPr>
            <a:r>
              <a:rPr lang="ru-RU" sz="2000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Прогрессивная шкала НДФЛ</a:t>
            </a:r>
            <a:r>
              <a:rPr lang="ru-RU" sz="20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, </a:t>
            </a:r>
            <a: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в том числе отдельные шкалы в зависимости от категорий доходов (налоговых баз)</a:t>
            </a:r>
            <a:endParaRPr lang="ru-RU" spc="-1" dirty="0">
              <a:solidFill>
                <a:schemeClr val="bg1"/>
              </a:solidFill>
              <a:latin typeface="Segoe UI Light" panose="020B0502040204020203" pitchFamily="34" charset="0"/>
              <a:ea typeface="DejaVu Sans"/>
              <a:cs typeface="Segoe UI Light" panose="020B0502040204020203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CD9F88-0109-B24A-E14E-8324301629A2}"/>
              </a:ext>
            </a:extLst>
          </p:cNvPr>
          <p:cNvSpPr txBox="1"/>
          <p:nvPr/>
        </p:nvSpPr>
        <p:spPr>
          <a:xfrm>
            <a:off x="3366584" y="2228331"/>
            <a:ext cx="348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Основные доходы</a:t>
            </a:r>
          </a:p>
          <a:p>
            <a: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(ЗП, ГПХ, ИП, аренда)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E6BC8DA-BDCD-9EF6-5AF8-FF392D3F2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1733889"/>
              </p:ext>
            </p:extLst>
          </p:nvPr>
        </p:nvGraphicFramePr>
        <p:xfrm>
          <a:off x="3383573" y="2911108"/>
          <a:ext cx="2373314" cy="1953540"/>
        </p:xfrm>
        <a:graphic>
          <a:graphicData uri="http://schemas.openxmlformats.org/drawingml/2006/table">
            <a:tbl>
              <a:tblPr bandRow="1"/>
              <a:tblGrid>
                <a:gridCol w="1176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70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0–2,4 </a:t>
                      </a:r>
                      <a:r>
                        <a:rPr lang="ru-RU" sz="1400" kern="1200" spc="-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70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2,4–</a:t>
                      </a:r>
                      <a:r>
                        <a:rPr lang="ru-RU" sz="1400" kern="1200" spc="-1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 </a:t>
                      </a:r>
                      <a:r>
                        <a:rPr lang="ru-RU" sz="1400" kern="1200" spc="-1" baseline="0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70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5–20 </a:t>
                      </a:r>
                      <a:r>
                        <a:rPr lang="ru-RU" sz="1400" kern="1200" spc="-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b="1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70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20–50 </a:t>
                      </a:r>
                      <a:r>
                        <a:rPr lang="ru-RU" sz="1400" kern="1200" spc="-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70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400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&gt;</a:t>
                      </a:r>
                      <a:r>
                        <a:rPr lang="en-US" sz="1400" kern="1200" spc="-1" baseline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50 </a:t>
                      </a:r>
                      <a:r>
                        <a:rPr lang="ru-RU" sz="1400" kern="1200" spc="-1" baseline="0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DC6CD6-D2AA-CAC9-E9C7-3F5325999384}"/>
              </a:ext>
            </a:extLst>
          </p:cNvPr>
          <p:cNvSpPr txBox="1"/>
          <p:nvPr/>
        </p:nvSpPr>
        <p:spPr>
          <a:xfrm>
            <a:off x="6202134" y="2181836"/>
            <a:ext cx="2914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Пассивные</a:t>
            </a:r>
            <a:r>
              <a:rPr lang="en-US" sz="2000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 </a:t>
            </a:r>
            <a:r>
              <a:rPr lang="ru-RU" sz="2000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доходы</a:t>
            </a:r>
            <a:r>
              <a:rPr lang="ru-RU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 </a:t>
            </a:r>
          </a:p>
          <a:p>
            <a: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(дивиденды, ЦБ, </a:t>
            </a:r>
            <a:r>
              <a:rPr lang="ru-RU" sz="1600" spc="-1" dirty="0" smtClean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проценты </a:t>
            </a:r>
            <a: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по вкладам, дарение, продажа недвижимости*)</a:t>
            </a:r>
            <a:b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</a:br>
            <a:r>
              <a:rPr lang="ru-RU" sz="14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* </a:t>
            </a:r>
            <a:r>
              <a:rPr lang="ru-RU" sz="1200" spc="-1" dirty="0" smtClean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Кроме </a:t>
            </a:r>
            <a:r>
              <a:rPr lang="ru-RU" sz="12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ИП </a:t>
            </a:r>
            <a:r>
              <a:rPr lang="ru-RU" sz="1200" spc="-1" dirty="0" smtClean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(письмо Минфина</a:t>
            </a:r>
            <a:r>
              <a:rPr lang="ru-RU" sz="12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/>
            </a:r>
            <a:br>
              <a:rPr lang="ru-RU" sz="12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</a:br>
            <a:r>
              <a:rPr lang="ru-RU" sz="12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от 30.01.2025 № 03-04-07/8326)</a:t>
            </a:r>
            <a:endParaRPr lang="ru-RU" sz="1600" spc="-1" dirty="0">
              <a:solidFill>
                <a:schemeClr val="bg1"/>
              </a:solidFill>
              <a:latin typeface="Segoe UI Light" panose="020B0502040204020203" pitchFamily="34" charset="0"/>
              <a:ea typeface="DejaVu Sans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D215A7-EDD0-060B-DE1E-0B752FC93A6E}"/>
              </a:ext>
            </a:extLst>
          </p:cNvPr>
          <p:cNvSpPr txBox="1"/>
          <p:nvPr/>
        </p:nvSpPr>
        <p:spPr>
          <a:xfrm>
            <a:off x="6202134" y="4001826"/>
            <a:ext cx="2742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Отдельные виды доходов </a:t>
            </a:r>
            <a:r>
              <a:rPr lang="ru-RU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/>
            </a:r>
            <a:br>
              <a:rPr lang="ru-RU" b="1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</a:br>
            <a:r>
              <a:rPr lang="ru-RU" sz="1600" spc="-1" dirty="0">
                <a:solidFill>
                  <a:schemeClr val="bg1"/>
                </a:solidFill>
                <a:latin typeface="Segoe UI Light" panose="020B0502040204020203" pitchFamily="34" charset="0"/>
                <a:ea typeface="DejaVu Sans"/>
                <a:cs typeface="Segoe UI Light" panose="020B0502040204020203" pitchFamily="34" charset="0"/>
              </a:rPr>
              <a:t>(СВО, северные надбавки)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552C6D5-5BA7-05CB-1942-2863FC4B1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1073510"/>
              </p:ext>
            </p:extLst>
          </p:nvPr>
        </p:nvGraphicFramePr>
        <p:xfrm>
          <a:off x="9030588" y="2638340"/>
          <a:ext cx="2370665" cy="874116"/>
        </p:xfrm>
        <a:graphic>
          <a:graphicData uri="http://schemas.openxmlformats.org/drawingml/2006/table">
            <a:tbl>
              <a:tblPr bandRow="1"/>
              <a:tblGrid>
                <a:gridCol w="1174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51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0–2,4 </a:t>
                      </a:r>
                      <a:r>
                        <a:rPr lang="ru-RU" sz="1400" kern="1200" spc="-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0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400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&gt;</a:t>
                      </a:r>
                      <a:r>
                        <a:rPr lang="en-US" sz="1400" kern="1200" spc="-1" baseline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400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2,4 </a:t>
                      </a:r>
                      <a:r>
                        <a:rPr lang="ru-RU" sz="1400" kern="1200" spc="-1" baseline="0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1CEB40B3-D6FD-B7B2-0DBF-D4D92435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5610064"/>
              </p:ext>
            </p:extLst>
          </p:nvPr>
        </p:nvGraphicFramePr>
        <p:xfrm>
          <a:off x="8944601" y="4089263"/>
          <a:ext cx="2345951" cy="892858"/>
        </p:xfrm>
        <a:graphic>
          <a:graphicData uri="http://schemas.openxmlformats.org/drawingml/2006/table">
            <a:tbl>
              <a:tblPr bandRow="1"/>
              <a:tblGrid>
                <a:gridCol w="1162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69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0–5 </a:t>
                      </a:r>
                      <a:r>
                        <a:rPr lang="ru-RU" sz="1400" kern="1200" spc="-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Дарение 13</a:t>
                      </a:r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9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400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&gt;</a:t>
                      </a:r>
                      <a:r>
                        <a:rPr lang="en-US" sz="1400" kern="1200" spc="-1" baseline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400" kern="1200" spc="-1" baseline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lang="ru-RU" sz="1400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400" kern="1200" spc="-1" baseline="0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млн</a:t>
                      </a:r>
                      <a:endParaRPr lang="ru-RU" sz="1400" kern="1200" spc="-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400" b="1" kern="1200" spc="-1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202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7B0E66A-9476-54A0-49EE-7E4E83CF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4">
            <a:extLst>
              <a:ext uri="{FF2B5EF4-FFF2-40B4-BE49-F238E27FC236}">
                <a16:creationId xmlns:a16="http://schemas.microsoft.com/office/drawing/2014/main" xmlns="" id="{1674DF95-3DEB-1FE8-4DF7-F7144639EDD9}"/>
              </a:ext>
            </a:extLst>
          </p:cNvPr>
          <p:cNvSpPr/>
          <p:nvPr/>
        </p:nvSpPr>
        <p:spPr>
          <a:xfrm>
            <a:off x="35760" y="1102937"/>
            <a:ext cx="12120480" cy="812640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Особенности выделения налоговой базы в виде </a:t>
            </a:r>
            <a:r>
              <a:rPr kumimoji="0" lang="ru-RU" sz="2667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районных </a:t>
            </a: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коэффициентов </a:t>
            </a:r>
            <a:b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</a:br>
            <a:r>
              <a:rPr kumimoji="0" lang="ru-RU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и надбавок за особые условия труда </a:t>
            </a:r>
            <a:endParaRPr kumimoji="0" lang="ru-RU" sz="26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xmlns="" id="{A1474A30-112D-D771-0144-548D102665D7}"/>
              </a:ext>
            </a:extLst>
          </p:cNvPr>
          <p:cNvSpPr/>
          <p:nvPr/>
        </p:nvSpPr>
        <p:spPr>
          <a:xfrm>
            <a:off x="156361" y="1915577"/>
            <a:ext cx="7199870" cy="2262980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Пункт 6.2 статьи 210 НК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применяется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к районным коэффициентам и надбавкам к заработной плате (денежному довольствию, денежному содержанию), при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условии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что соответствующие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доходы выплачиваются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в связи с работой (службой) в районах Крайнего Севера, приравненных к ним местностях, других местностях (районах) с неблагоприятными (особыми) климатическими или экологическими условиями</a:t>
            </a:r>
          </a:p>
        </p:txBody>
      </p:sp>
      <p:sp>
        <p:nvSpPr>
          <p:cNvPr id="4" name="Скругленный прямоугольник 25">
            <a:extLst>
              <a:ext uri="{FF2B5EF4-FFF2-40B4-BE49-F238E27FC236}">
                <a16:creationId xmlns:a16="http://schemas.microsoft.com/office/drawing/2014/main" xmlns="" id="{DC3AE381-B526-934F-71B2-87E60D9CC5A3}"/>
              </a:ext>
            </a:extLst>
          </p:cNvPr>
          <p:cNvSpPr/>
          <p:nvPr/>
        </p:nvSpPr>
        <p:spPr>
          <a:xfrm>
            <a:off x="914400" y="4543560"/>
            <a:ext cx="5181600" cy="1904374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Выплаты, относящиеся к оплате труда, рассчитанные исходя из средней заработной платы:</a:t>
            </a:r>
          </a:p>
          <a:p>
            <a:pPr lvl="0"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отпускные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(ст. 114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ТК);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«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донорские» (ст. 186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ТК);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командировочные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(ст. 167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ТК)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и т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п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xmlns="" id="{E2D36286-BB55-D793-1493-2F1CD86C4FDB}"/>
              </a:ext>
            </a:extLst>
          </p:cNvPr>
          <p:cNvSpPr/>
          <p:nvPr/>
        </p:nvSpPr>
        <p:spPr>
          <a:xfrm>
            <a:off x="8141277" y="1915577"/>
            <a:ext cx="3575222" cy="2262980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Заработная плата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03B494-B3DE-3BBC-A560-0257488FFEFA}"/>
              </a:ext>
            </a:extLst>
          </p:cNvPr>
          <p:cNvSpPr/>
          <p:nvPr/>
        </p:nvSpPr>
        <p:spPr>
          <a:xfrm>
            <a:off x="7520309" y="4644464"/>
            <a:ext cx="2773513" cy="1344348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С 01.01.2026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Абз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2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 6.2 ст. 210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Закона от 28.11.2025 № 425-ФЗ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" name="Стрелка вниз 7">
            <a:extLst>
              <a:ext uri="{FF2B5EF4-FFF2-40B4-BE49-F238E27FC236}">
                <a16:creationId xmlns:a16="http://schemas.microsoft.com/office/drawing/2014/main" xmlns="" id="{87D78342-548F-1BFB-E615-53323D361EB1}"/>
              </a:ext>
            </a:extLst>
          </p:cNvPr>
          <p:cNvSpPr/>
          <p:nvPr/>
        </p:nvSpPr>
        <p:spPr>
          <a:xfrm>
            <a:off x="3389775" y="4174860"/>
            <a:ext cx="502509" cy="372397"/>
          </a:xfrm>
          <a:prstGeom prst="downArrow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" name="Стрелка вниз 28">
            <a:extLst>
              <a:ext uri="{FF2B5EF4-FFF2-40B4-BE49-F238E27FC236}">
                <a16:creationId xmlns:a16="http://schemas.microsoft.com/office/drawing/2014/main" xmlns="" id="{D66825AD-9067-CD84-EF8C-65B49903D445}"/>
              </a:ext>
            </a:extLst>
          </p:cNvPr>
          <p:cNvSpPr/>
          <p:nvPr/>
        </p:nvSpPr>
        <p:spPr>
          <a:xfrm rot="16200000">
            <a:off x="7497499" y="2733961"/>
            <a:ext cx="502509" cy="372397"/>
          </a:xfrm>
          <a:prstGeom prst="downArrow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672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747</Words>
  <Application>Microsoft Office PowerPoint</Application>
  <PresentationFormat>Произвольный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НДФЛ и страховые взносы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темы презентации</dc:title>
  <dc:creator>Margarita</dc:creator>
  <cp:lastModifiedBy>A E</cp:lastModifiedBy>
  <cp:revision>23</cp:revision>
  <dcterms:created xsi:type="dcterms:W3CDTF">2026-04-02T08:35:59Z</dcterms:created>
  <dcterms:modified xsi:type="dcterms:W3CDTF">2026-04-07T14:34:15Z</dcterms:modified>
</cp:coreProperties>
</file>